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34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2"/>
  </p:sldMasterIdLst>
  <p:notesMasterIdLst>
    <p:notesMasterId r:id="rId28"/>
  </p:notesMasterIdLst>
  <p:sldIdLst>
    <p:sldId id="256" r:id="rId3"/>
    <p:sldId id="257" r:id="rId4"/>
    <p:sldId id="322" r:id="rId5"/>
    <p:sldId id="323" r:id="rId6"/>
    <p:sldId id="324" r:id="rId7"/>
    <p:sldId id="291" r:id="rId8"/>
    <p:sldId id="292" r:id="rId9"/>
    <p:sldId id="293" r:id="rId10"/>
    <p:sldId id="294" r:id="rId11"/>
    <p:sldId id="297" r:id="rId12"/>
    <p:sldId id="298" r:id="rId13"/>
    <p:sldId id="295" r:id="rId14"/>
    <p:sldId id="299" r:id="rId15"/>
    <p:sldId id="296" r:id="rId16"/>
    <p:sldId id="300" r:id="rId17"/>
    <p:sldId id="288" r:id="rId18"/>
    <p:sldId id="320" r:id="rId19"/>
    <p:sldId id="268" r:id="rId20"/>
    <p:sldId id="276" r:id="rId21"/>
    <p:sldId id="317" r:id="rId22"/>
    <p:sldId id="318" r:id="rId23"/>
    <p:sldId id="319" r:id="rId24"/>
    <p:sldId id="277" r:id="rId25"/>
    <p:sldId id="321" r:id="rId26"/>
    <p:sldId id="290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92A9"/>
    <a:srgbClr val="4D73B4"/>
    <a:srgbClr val="84AB6C"/>
    <a:srgbClr val="1D8D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40" autoAdjust="0"/>
    <p:restoredTop sz="90336" autoAdjust="0"/>
  </p:normalViewPr>
  <p:slideViewPr>
    <p:cSldViewPr snapToGrid="0" showGuides="1">
      <p:cViewPr varScale="1">
        <p:scale>
          <a:sx n="99" d="100"/>
          <a:sy n="99" d="100"/>
        </p:scale>
        <p:origin x="824" y="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3FAEF-1F75-4E18-AEE9-1A7A9AD3A502}" type="datetimeFigureOut">
              <a:rPr lang="zh-CN" altLang="en-US" smtClean="0"/>
              <a:t>2024/11/17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E00AC-9213-4F79-B2EF-10E45C9445B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DFD-D77D-44AB-A44B-39D08D789409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DFD-D77D-44AB-A44B-39D08D789409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单纯依赖于对模型架构进行优化所取得的效果相对有限。我们使用了</a:t>
            </a:r>
            <a:r>
              <a:rPr lang="en-US" altLang="zh-CN" dirty="0"/>
              <a:t>ImageNet</a:t>
            </a:r>
            <a:r>
              <a:rPr lang="zh-CN" altLang="en-US" dirty="0"/>
              <a:t>上基于</a:t>
            </a:r>
            <a:r>
              <a:rPr lang="en-US" altLang="zh-CN" dirty="0"/>
              <a:t>Transformer</a:t>
            </a:r>
            <a:r>
              <a:rPr lang="zh-CN" altLang="en-US" dirty="0"/>
              <a:t>的</a:t>
            </a:r>
            <a:r>
              <a:rPr lang="en-US" altLang="zh-CN" dirty="0"/>
              <a:t>SOTA</a:t>
            </a:r>
            <a:r>
              <a:rPr lang="zh-CN" altLang="en-US" dirty="0"/>
              <a:t>（</a:t>
            </a:r>
            <a:r>
              <a:rPr lang="en-US" altLang="zh-CN" dirty="0" err="1"/>
              <a:t>MetaFormer</a:t>
            </a:r>
            <a:r>
              <a:rPr lang="zh-CN" altLang="en-US" dirty="0"/>
              <a:t>和</a:t>
            </a:r>
            <a:r>
              <a:rPr lang="en-US" altLang="zh-CN" dirty="0" err="1"/>
              <a:t>ConvFormer</a:t>
            </a:r>
            <a:r>
              <a:rPr lang="zh-CN" altLang="en-US" dirty="0"/>
              <a:t>），其表现与</a:t>
            </a:r>
            <a:r>
              <a:rPr lang="en-US" altLang="zh-CN" dirty="0" err="1"/>
              <a:t>Swin</a:t>
            </a:r>
            <a:r>
              <a:rPr lang="zh-CN" altLang="en-US" dirty="0"/>
              <a:t>相近为进一步增强模型的表现力，建议采用多任务学习策略。可将图像中的肿瘤位置信息纳入训练过程，借鉴目标检测领域的成功经验，以此方式有望显著提升分类任务的准确性。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E00AC-9213-4F79-B2EF-10E45C9445B0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4B4767-23C8-455B-A219-511EDE072F8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4B4767-23C8-455B-A219-511EDE072F86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BBE174-D638-475B-A0A6-2E5C6AD14BBC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单击此处编辑副标题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  <a:t>2024/11/17</a:t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  <a:t>‹#›</a:t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单击此处编辑正文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单击此处编辑正文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单击此处编辑正文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单击此处编辑正文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单击此处编辑正文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4331" y="331874"/>
            <a:ext cx="10515600" cy="682279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1014153"/>
            <a:ext cx="12192000" cy="58438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  <a:t>2024/11/17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slideLayout" Target="../slideLayouts/slideLayout10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image" Target="../media/image1.jpeg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13" Type="http://schemas.openxmlformats.org/officeDocument/2006/relationships/image" Target="../media/image31.svg"/><Relationship Id="rId18" Type="http://schemas.openxmlformats.org/officeDocument/2006/relationships/image" Target="../media/image36.png"/><Relationship Id="rId3" Type="http://schemas.openxmlformats.org/officeDocument/2006/relationships/image" Target="../media/image21.png"/><Relationship Id="rId21" Type="http://schemas.openxmlformats.org/officeDocument/2006/relationships/image" Target="../media/image39.sv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svg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4.sv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5" Type="http://schemas.openxmlformats.org/officeDocument/2006/relationships/image" Target="../media/image33.svg"/><Relationship Id="rId23" Type="http://schemas.openxmlformats.org/officeDocument/2006/relationships/image" Target="../media/image41.svg"/><Relationship Id="rId10" Type="http://schemas.openxmlformats.org/officeDocument/2006/relationships/image" Target="../media/image28.svg"/><Relationship Id="rId19" Type="http://schemas.openxmlformats.org/officeDocument/2006/relationships/image" Target="../media/image37.svg"/><Relationship Id="rId4" Type="http://schemas.openxmlformats.org/officeDocument/2006/relationships/image" Target="../media/image22.svg"/><Relationship Id="rId9" Type="http://schemas.openxmlformats.org/officeDocument/2006/relationships/image" Target="../media/image27.png"/><Relationship Id="rId14" Type="http://schemas.openxmlformats.org/officeDocument/2006/relationships/image" Target="../media/image32.png"/><Relationship Id="rId22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3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1.xml"/><Relationship Id="rId13" Type="http://schemas.openxmlformats.org/officeDocument/2006/relationships/slideLayout" Target="../slideLayouts/slideLayout9.xml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tags" Target="../tags/tag25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tags" Target="../tags/tag24.xml"/><Relationship Id="rId5" Type="http://schemas.openxmlformats.org/officeDocument/2006/relationships/tags" Target="../tags/tag18.xml"/><Relationship Id="rId10" Type="http://schemas.openxmlformats.org/officeDocument/2006/relationships/tags" Target="../tags/tag23.xml"/><Relationship Id="rId4" Type="http://schemas.openxmlformats.org/officeDocument/2006/relationships/tags" Target="../tags/tag17.xml"/><Relationship Id="rId9" Type="http://schemas.openxmlformats.org/officeDocument/2006/relationships/tags" Target="../tags/tag22.xml"/><Relationship Id="rId1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12" Type="http://schemas.openxmlformats.org/officeDocument/2006/relationships/image" Target="../media/image4.pn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11" Type="http://schemas.openxmlformats.org/officeDocument/2006/relationships/image" Target="../media/image3.png"/><Relationship Id="rId5" Type="http://schemas.openxmlformats.org/officeDocument/2006/relationships/tags" Target="../tags/tag30.xml"/><Relationship Id="rId10" Type="http://schemas.openxmlformats.org/officeDocument/2006/relationships/notesSlide" Target="../notesSlides/notesSlide7.xml"/><Relationship Id="rId4" Type="http://schemas.openxmlformats.org/officeDocument/2006/relationships/tags" Target="../tags/tag29.xml"/><Relationship Id="rId9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3"/>
          <p:cNvSpPr txBox="1"/>
          <p:nvPr/>
        </p:nvSpPr>
        <p:spPr>
          <a:xfrm>
            <a:off x="1454384" y="688529"/>
            <a:ext cx="9283232" cy="1785013"/>
          </a:xfrm>
          <a:prstGeom prst="rect">
            <a:avLst/>
          </a:prstGeom>
          <a:noFill/>
        </p:spPr>
        <p:txBody>
          <a:bodyPr wrap="square" lIns="121829" tIns="60915" rIns="121829" bIns="60915" rtlCol="0">
            <a:spAutoFit/>
          </a:bodyPr>
          <a:lstStyle/>
          <a:p>
            <a:pPr algn="ctr"/>
            <a:r>
              <a:rPr kumimoji="1" lang="zh-CN" altLang="en-US" sz="5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超声乳腺影像的</a:t>
            </a:r>
            <a:r>
              <a:rPr kumimoji="1" lang="en-US" altLang="zh-CN" sz="5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BIRADS</a:t>
            </a:r>
            <a:r>
              <a:rPr kumimoji="1" lang="zh-CN" altLang="en-US" sz="5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分类及特征识别</a:t>
            </a:r>
          </a:p>
        </p:txBody>
      </p:sp>
      <p:sp>
        <p:nvSpPr>
          <p:cNvPr id="6" name="矩形 5"/>
          <p:cNvSpPr/>
          <p:nvPr/>
        </p:nvSpPr>
        <p:spPr>
          <a:xfrm>
            <a:off x="438841" y="5931758"/>
            <a:ext cx="1799852" cy="4181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80365" indent="-380365" algn="ctr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报告人：陈博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08147" y="221410"/>
            <a:ext cx="6280003" cy="682279"/>
          </a:xfrm>
        </p:spPr>
        <p:txBody>
          <a:bodyPr>
            <a:normAutofit/>
          </a:bodyPr>
          <a:lstStyle/>
          <a:p>
            <a:r>
              <a:rPr lang="zh-CN" altLang="en-US"/>
              <a:t>模型选择：</a:t>
            </a:r>
            <a:r>
              <a:rPr lang="en-US" altLang="zh-CN" err="1"/>
              <a:t>Swin</a:t>
            </a:r>
            <a:r>
              <a:rPr lang="en-US" altLang="zh-CN"/>
              <a:t> Transformer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6167"/>
            <a:ext cx="12192000" cy="5091165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C5478EB6-DF69-077A-5627-FD81760D3FFF}"/>
              </a:ext>
            </a:extLst>
          </p:cNvPr>
          <p:cNvGrpSpPr/>
          <p:nvPr/>
        </p:nvGrpSpPr>
        <p:grpSpPr>
          <a:xfrm>
            <a:off x="177692" y="1170181"/>
            <a:ext cx="2675033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4" name="Rectangle 402">
              <a:extLst>
                <a:ext uri="{FF2B5EF4-FFF2-40B4-BE49-F238E27FC236}">
                  <a16:creationId xmlns:a16="http://schemas.microsoft.com/office/drawing/2014/main" id="{31D69810-20DF-ABF4-A6F8-57B32A2864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" name="Rectangle 439">
              <a:extLst>
                <a:ext uri="{FF2B5EF4-FFF2-40B4-BE49-F238E27FC236}">
                  <a16:creationId xmlns:a16="http://schemas.microsoft.com/office/drawing/2014/main" id="{C891E97E-9569-8A3B-0C89-A077F1807B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7" name="AutoShape 440">
              <a:extLst>
                <a:ext uri="{FF2B5EF4-FFF2-40B4-BE49-F238E27FC236}">
                  <a16:creationId xmlns:a16="http://schemas.microsoft.com/office/drawing/2014/main" id="{679B6C74-B0D2-BD44-BAD9-8C217E772F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890375" y="2106155"/>
              <a:ext cx="302237" cy="21107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8" name="Rectangle 444">
              <a:extLst>
                <a:ext uri="{FF2B5EF4-FFF2-40B4-BE49-F238E27FC236}">
                  <a16:creationId xmlns:a16="http://schemas.microsoft.com/office/drawing/2014/main" id="{AF5B5A9D-10D4-56A5-F3D9-E37A457F33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3052" y="2252663"/>
              <a:ext cx="1513020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altLang="zh-CN" sz="2300" b="1" dirty="0" err="1">
                  <a:solidFill>
                    <a:schemeClr val="bg1"/>
                  </a:solidFill>
                  <a:ea typeface="HY헤드라인M"/>
                  <a:cs typeface="HY헤드라인M"/>
                </a:rPr>
                <a:t>Swin</a:t>
              </a:r>
              <a:r>
                <a:rPr lang="zh-CN" altLang="en-US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的网络结构</a:t>
              </a:r>
              <a:endParaRPr lang="en-US" altLang="ko-KR" sz="2300" b="1" dirty="0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1"/>
          <p:cNvSpPr>
            <a:spLocks noGrp="1"/>
          </p:cNvSpPr>
          <p:nvPr>
            <p:ph type="title"/>
          </p:nvPr>
        </p:nvSpPr>
        <p:spPr>
          <a:xfrm>
            <a:off x="508147" y="221410"/>
            <a:ext cx="6280003" cy="682279"/>
          </a:xfrm>
        </p:spPr>
        <p:txBody>
          <a:bodyPr>
            <a:normAutofit/>
          </a:bodyPr>
          <a:lstStyle/>
          <a:p>
            <a:r>
              <a:rPr lang="zh-CN" altLang="en-US"/>
              <a:t>模型选择：</a:t>
            </a:r>
            <a:r>
              <a:rPr lang="en-US" altLang="zh-CN" err="1"/>
              <a:t>Swin</a:t>
            </a:r>
            <a:r>
              <a:rPr lang="en-US" altLang="zh-CN"/>
              <a:t> Transformer</a:t>
            </a:r>
            <a:endParaRPr lang="zh-CN" altLang="en-US"/>
          </a:p>
        </p:txBody>
      </p:sp>
      <p:pic>
        <p:nvPicPr>
          <p:cNvPr id="48" name="图片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096" y="1113839"/>
            <a:ext cx="6927703" cy="5693264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76201" y="2923339"/>
            <a:ext cx="692770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800" dirty="0"/>
              <a:t>传统划分图像（</a:t>
            </a:r>
            <a:r>
              <a:rPr lang="en-US" altLang="zh-CN" sz="2800" dirty="0"/>
              <a:t>4*4</a:t>
            </a:r>
            <a:r>
              <a:rPr lang="zh-CN" altLang="en-US" sz="2800" dirty="0"/>
              <a:t>）：参数量还是太大</a:t>
            </a:r>
            <a:endParaRPr lang="en-US" altLang="zh-CN" sz="2800" dirty="0"/>
          </a:p>
          <a:p>
            <a:endParaRPr lang="en-US" altLang="zh-CN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800" dirty="0"/>
              <a:t>借用</a:t>
            </a:r>
            <a:r>
              <a:rPr lang="en-US" altLang="zh-CN" sz="2800" dirty="0"/>
              <a:t>CNN</a:t>
            </a:r>
            <a:r>
              <a:rPr lang="zh-CN" altLang="en-US" sz="2800" dirty="0"/>
              <a:t>的思想，划分成</a:t>
            </a:r>
            <a:r>
              <a:rPr lang="en-US" altLang="zh-CN" sz="2800" dirty="0"/>
              <a:t>7*7</a:t>
            </a:r>
            <a:r>
              <a:rPr lang="zh-CN" altLang="en-US" sz="2800" dirty="0"/>
              <a:t>的图像块</a:t>
            </a:r>
            <a:endParaRPr lang="en-US" altLang="zh-CN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800" dirty="0"/>
              <a:t>每个图像块的大小为</a:t>
            </a:r>
            <a:r>
              <a:rPr lang="en-US" altLang="zh-CN" sz="2800" dirty="0"/>
              <a:t>4*4</a:t>
            </a:r>
            <a:r>
              <a:rPr lang="zh-CN" altLang="en-US" sz="2800" dirty="0"/>
              <a:t>，特征维度为</a:t>
            </a:r>
            <a:r>
              <a:rPr lang="en-US" altLang="zh-CN" sz="2800" dirty="0"/>
              <a:t>4*4*3</a:t>
            </a:r>
          </a:p>
          <a:p>
            <a:endParaRPr lang="en-US" altLang="zh-CN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zh-CN" altLang="en-US" sz="2800" dirty="0"/>
          </a:p>
        </p:txBody>
      </p:sp>
      <p:grpSp>
        <p:nvGrpSpPr>
          <p:cNvPr id="57" name="组合 56"/>
          <p:cNvGrpSpPr/>
          <p:nvPr/>
        </p:nvGrpSpPr>
        <p:grpSpPr>
          <a:xfrm>
            <a:off x="403372" y="1308103"/>
            <a:ext cx="3793938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58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9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0" name="AutoShape 440"/>
            <p:cNvSpPr>
              <a:spLocks noChangeArrowheads="1"/>
            </p:cNvSpPr>
            <p:nvPr/>
          </p:nvSpPr>
          <p:spPr bwMode="auto">
            <a:xfrm rot="5400000">
              <a:off x="1863466" y="2133065"/>
              <a:ext cx="257305" cy="11232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1" name="Rectangle 444"/>
            <p:cNvSpPr>
              <a:spLocks noChangeArrowheads="1"/>
            </p:cNvSpPr>
            <p:nvPr/>
          </p:nvSpPr>
          <p:spPr bwMode="auto">
            <a:xfrm>
              <a:off x="2337125" y="2252663"/>
              <a:ext cx="1024889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altLang="zh-CN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Patch Partition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08147" y="221410"/>
            <a:ext cx="6280003" cy="682279"/>
          </a:xfrm>
        </p:spPr>
        <p:txBody>
          <a:bodyPr>
            <a:normAutofit/>
          </a:bodyPr>
          <a:lstStyle/>
          <a:p>
            <a:r>
              <a:rPr lang="zh-CN" altLang="en-US"/>
              <a:t>模型选择：</a:t>
            </a:r>
            <a:r>
              <a:rPr lang="en-US" altLang="zh-CN" err="1"/>
              <a:t>Swin</a:t>
            </a:r>
            <a:r>
              <a:rPr lang="en-US" altLang="zh-CN"/>
              <a:t> Transformer</a:t>
            </a:r>
            <a:endParaRPr lang="zh-CN" altLang="en-US"/>
          </a:p>
        </p:txBody>
      </p:sp>
      <p:grpSp>
        <p:nvGrpSpPr>
          <p:cNvPr id="52" name="组合 51"/>
          <p:cNvGrpSpPr/>
          <p:nvPr/>
        </p:nvGrpSpPr>
        <p:grpSpPr>
          <a:xfrm>
            <a:off x="463697" y="1301590"/>
            <a:ext cx="2927203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53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4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5" name="AutoShape 440"/>
            <p:cNvSpPr>
              <a:spLocks noChangeArrowheads="1"/>
            </p:cNvSpPr>
            <p:nvPr/>
          </p:nvSpPr>
          <p:spPr bwMode="auto">
            <a:xfrm rot="5400000">
              <a:off x="1863466" y="2133065"/>
              <a:ext cx="257305" cy="11232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6" name="Rectangle 444"/>
            <p:cNvSpPr>
              <a:spLocks noChangeArrowheads="1"/>
            </p:cNvSpPr>
            <p:nvPr/>
          </p:nvSpPr>
          <p:spPr bwMode="auto">
            <a:xfrm>
              <a:off x="2201278" y="2252663"/>
              <a:ext cx="1296581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altLang="zh-CN" sz="2300" b="1">
                  <a:solidFill>
                    <a:schemeClr val="bg1"/>
                  </a:solidFill>
                  <a:ea typeface="HY헤드라인M"/>
                  <a:cs typeface="HY헤드라인M"/>
                </a:rPr>
                <a:t>Patch Merging</a:t>
              </a:r>
              <a:endParaRPr lang="en-US" altLang="ko-KR" sz="2300" b="1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07013"/>
            <a:ext cx="12192000" cy="278097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5794" y="1301590"/>
            <a:ext cx="6504964" cy="2127410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241066" y="2323872"/>
            <a:ext cx="89981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rgbClr val="191B1F"/>
                </a:solidFill>
                <a:latin typeface="-apple-system"/>
              </a:rPr>
              <a:t>进行下采样，减小分辨率，增大感受野</a:t>
            </a:r>
            <a:endParaRPr lang="en-US" altLang="zh-CN" sz="2000" dirty="0">
              <a:solidFill>
                <a:srgbClr val="191B1F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rgbClr val="191B1F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b="0" i="0" dirty="0">
                <a:solidFill>
                  <a:srgbClr val="191B1F"/>
                </a:solidFill>
                <a:effectLst/>
                <a:latin typeface="-apple-system"/>
              </a:rPr>
              <a:t>将相邻层级的特征图进行合并</a:t>
            </a:r>
            <a:endParaRPr lang="en-US" altLang="zh-CN" sz="2000" b="0" i="0" dirty="0">
              <a:solidFill>
                <a:srgbClr val="191B1F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rgbClr val="191B1F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b="0" i="0" dirty="0">
                <a:solidFill>
                  <a:srgbClr val="2C2C36"/>
                </a:solidFill>
                <a:effectLst/>
                <a:latin typeface="-apple-system"/>
              </a:rPr>
              <a:t>通过</a:t>
            </a:r>
            <a:r>
              <a:rPr lang="en-US" altLang="zh-CN" sz="2000" b="0" i="0" dirty="0">
                <a:solidFill>
                  <a:srgbClr val="2C2C36"/>
                </a:solidFill>
                <a:effectLst/>
                <a:latin typeface="-apple-system"/>
              </a:rPr>
              <a:t>4</a:t>
            </a:r>
            <a:r>
              <a:rPr lang="zh-CN" altLang="en-US" sz="2000" b="0" i="0" dirty="0">
                <a:solidFill>
                  <a:srgbClr val="2C2C36"/>
                </a:solidFill>
                <a:effectLst/>
                <a:latin typeface="-apple-system"/>
              </a:rPr>
              <a:t>个</a:t>
            </a:r>
            <a:r>
              <a:rPr lang="en-US" altLang="zh-CN" sz="2000" b="0" i="0" dirty="0">
                <a:solidFill>
                  <a:srgbClr val="2C2C36"/>
                </a:solidFill>
                <a:effectLst/>
                <a:latin typeface="-apple-system"/>
              </a:rPr>
              <a:t>stage</a:t>
            </a:r>
            <a:r>
              <a:rPr lang="zh-CN" altLang="en-US" sz="2000" b="0" i="0" dirty="0">
                <a:solidFill>
                  <a:srgbClr val="2C2C36"/>
                </a:solidFill>
                <a:effectLst/>
                <a:latin typeface="-apple-system"/>
              </a:rPr>
              <a:t>的设计逐步减少空间分辨率并增加通道数，实现多尺度的特征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08147" y="221410"/>
            <a:ext cx="6280003" cy="682279"/>
          </a:xfrm>
        </p:spPr>
        <p:txBody>
          <a:bodyPr>
            <a:normAutofit/>
          </a:bodyPr>
          <a:lstStyle/>
          <a:p>
            <a:r>
              <a:rPr lang="zh-CN" altLang="en-US"/>
              <a:t>模型选择：</a:t>
            </a:r>
            <a:r>
              <a:rPr lang="en-US" altLang="zh-CN" err="1"/>
              <a:t>Swin</a:t>
            </a:r>
            <a:r>
              <a:rPr lang="en-US" altLang="zh-CN"/>
              <a:t> Transformer</a:t>
            </a:r>
            <a:endParaRPr lang="zh-CN" altLang="en-US"/>
          </a:p>
        </p:txBody>
      </p:sp>
      <p:grpSp>
        <p:nvGrpSpPr>
          <p:cNvPr id="52" name="组合 51"/>
          <p:cNvGrpSpPr/>
          <p:nvPr/>
        </p:nvGrpSpPr>
        <p:grpSpPr>
          <a:xfrm>
            <a:off x="72926" y="1276190"/>
            <a:ext cx="4480024" cy="792162"/>
            <a:chOff x="1771388" y="2024063"/>
            <a:chExt cx="2156364" cy="792162"/>
          </a:xfrm>
          <a:solidFill>
            <a:srgbClr val="3D607C"/>
          </a:solidFill>
        </p:grpSpPr>
        <p:sp>
          <p:nvSpPr>
            <p:cNvPr id="53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4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5" name="AutoShape 440"/>
            <p:cNvSpPr>
              <a:spLocks noChangeArrowheads="1"/>
            </p:cNvSpPr>
            <p:nvPr/>
          </p:nvSpPr>
          <p:spPr bwMode="auto">
            <a:xfrm rot="5400000">
              <a:off x="1863466" y="2133065"/>
              <a:ext cx="257305" cy="11232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6" name="Rectangle 444"/>
            <p:cNvSpPr>
              <a:spLocks noChangeArrowheads="1"/>
            </p:cNvSpPr>
            <p:nvPr/>
          </p:nvSpPr>
          <p:spPr bwMode="auto">
            <a:xfrm>
              <a:off x="1771388" y="2252663"/>
              <a:ext cx="2156364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altLang="zh-CN" sz="2300" b="1" err="1">
                  <a:solidFill>
                    <a:schemeClr val="bg1"/>
                  </a:solidFill>
                  <a:ea typeface="HY헤드라인M"/>
                  <a:cs typeface="HY헤드라인M"/>
                </a:rPr>
                <a:t>Swin</a:t>
              </a:r>
              <a:r>
                <a:rPr lang="en-US" altLang="zh-CN" sz="2300" b="1">
                  <a:solidFill>
                    <a:schemeClr val="bg1"/>
                  </a:solidFill>
                  <a:ea typeface="HY헤드라인M"/>
                  <a:cs typeface="HY헤드라인M"/>
                </a:rPr>
                <a:t> Transformer Block</a:t>
              </a:r>
              <a:endParaRPr lang="en-US" altLang="ko-KR" sz="2300" b="1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565" y="1312702"/>
            <a:ext cx="4581763" cy="488814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2926" y="2769435"/>
            <a:ext cx="708134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l-PL" altLang="zh-CN" sz="2800" b="0" i="0" dirty="0">
                <a:solidFill>
                  <a:srgbClr val="191B1F"/>
                </a:solidFill>
                <a:effectLst/>
                <a:latin typeface="-apple-system"/>
              </a:rPr>
              <a:t>W-MSA: </a:t>
            </a:r>
            <a:r>
              <a:rPr lang="zh-CN" altLang="pl-PL" sz="2800" b="0" i="0" dirty="0">
                <a:solidFill>
                  <a:srgbClr val="191B1F"/>
                </a:solidFill>
                <a:effectLst/>
                <a:latin typeface="-apple-system"/>
              </a:rPr>
              <a:t>窗口自注意力机制</a:t>
            </a:r>
            <a:r>
              <a:rPr lang="zh-CN" altLang="en-US" sz="2800" b="0" i="0" dirty="0">
                <a:solidFill>
                  <a:srgbClr val="191B1F"/>
                </a:solidFill>
                <a:effectLst/>
                <a:latin typeface="-apple-system"/>
              </a:rPr>
              <a:t>，窗口不重合</a:t>
            </a:r>
            <a:endParaRPr lang="en-US" altLang="zh-CN" sz="2800" b="0" i="0" dirty="0">
              <a:solidFill>
                <a:srgbClr val="191B1F"/>
              </a:solidFill>
              <a:effectLst/>
              <a:latin typeface="-apple-system"/>
            </a:endParaRPr>
          </a:p>
          <a:p>
            <a:endParaRPr lang="en-US" altLang="zh-CN" sz="2800" b="0" i="0" dirty="0">
              <a:solidFill>
                <a:srgbClr val="191B1F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800" b="0" i="0" dirty="0">
                <a:solidFill>
                  <a:srgbClr val="191B1F"/>
                </a:solidFill>
                <a:effectLst/>
                <a:latin typeface="-apple-system"/>
              </a:rPr>
              <a:t>SW-MSA: </a:t>
            </a:r>
            <a:r>
              <a:rPr lang="zh-CN" altLang="en-US" sz="2800" b="0" i="0" dirty="0">
                <a:solidFill>
                  <a:srgbClr val="191B1F"/>
                </a:solidFill>
                <a:effectLst/>
                <a:latin typeface="-apple-system"/>
              </a:rPr>
              <a:t>滑动窗口自注意力机制</a:t>
            </a:r>
            <a:endParaRPr lang="en-US" altLang="zh-CN" sz="2800" b="0" i="0" dirty="0">
              <a:solidFill>
                <a:srgbClr val="191B1F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800" dirty="0">
              <a:solidFill>
                <a:srgbClr val="191B1F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191B1F"/>
                </a:solidFill>
                <a:latin typeface="-apple-system"/>
              </a:rPr>
              <a:t>使用</a:t>
            </a:r>
            <a:r>
              <a:rPr lang="en-US" altLang="zh-CN" sz="2800" dirty="0">
                <a:solidFill>
                  <a:srgbClr val="191B1F"/>
                </a:solidFill>
                <a:latin typeface="-apple-system"/>
              </a:rPr>
              <a:t>Transformer</a:t>
            </a:r>
            <a:r>
              <a:rPr lang="zh-CN" altLang="en-US" sz="2800" dirty="0">
                <a:solidFill>
                  <a:srgbClr val="191B1F"/>
                </a:solidFill>
                <a:latin typeface="-apple-system"/>
              </a:rPr>
              <a:t>进行特征提取</a:t>
            </a:r>
            <a:endParaRPr lang="zh-CN" alt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08147" y="221410"/>
            <a:ext cx="6280003" cy="682279"/>
          </a:xfrm>
        </p:spPr>
        <p:txBody>
          <a:bodyPr>
            <a:normAutofit/>
          </a:bodyPr>
          <a:lstStyle/>
          <a:p>
            <a:r>
              <a:rPr lang="zh-CN" altLang="en-US"/>
              <a:t>模型选择：</a:t>
            </a:r>
            <a:r>
              <a:rPr lang="en-US" altLang="zh-CN" err="1"/>
              <a:t>Swin</a:t>
            </a:r>
            <a:r>
              <a:rPr lang="en-US" altLang="zh-CN"/>
              <a:t> Transformer</a:t>
            </a:r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72764" y="1541753"/>
            <a:ext cx="2927203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3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4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1" name="AutoShape 440"/>
            <p:cNvSpPr>
              <a:spLocks noChangeArrowheads="1"/>
            </p:cNvSpPr>
            <p:nvPr/>
          </p:nvSpPr>
          <p:spPr bwMode="auto">
            <a:xfrm rot="5400000">
              <a:off x="1863466" y="2133065"/>
              <a:ext cx="257305" cy="11232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2" name="Rectangle 444"/>
            <p:cNvSpPr>
              <a:spLocks noChangeArrowheads="1"/>
            </p:cNvSpPr>
            <p:nvPr/>
          </p:nvSpPr>
          <p:spPr bwMode="auto">
            <a:xfrm>
              <a:off x="2458380" y="2252663"/>
              <a:ext cx="782377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altLang="zh-CN" sz="2300" b="1">
                  <a:solidFill>
                    <a:schemeClr val="bg1"/>
                  </a:solidFill>
                  <a:ea typeface="HY헤드라인M"/>
                  <a:cs typeface="HY헤드라인M"/>
                </a:rPr>
                <a:t>SW-MSA</a:t>
              </a:r>
              <a:endParaRPr lang="en-US" altLang="ko-KR" sz="2300" b="1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2764" y="2971980"/>
            <a:ext cx="635076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2C2C36"/>
                </a:solidFill>
                <a:effectLst/>
                <a:latin typeface="-apple-system"/>
              </a:rPr>
              <a:t>循环移位</a:t>
            </a: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191B1F"/>
                </a:solidFill>
                <a:effectLst/>
                <a:latin typeface="-apple-system"/>
              </a:rPr>
              <a:t>减少计算量</a:t>
            </a: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2C2C36"/>
                </a:solidFill>
                <a:effectLst/>
                <a:latin typeface="-apple-system"/>
              </a:rPr>
              <a:t>相邻窗口之间也可以进行交互</a:t>
            </a: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dirty="0">
              <a:solidFill>
                <a:srgbClr val="2C2C36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dirty="0">
              <a:solidFill>
                <a:srgbClr val="2C2C36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zh-CN" altLang="en-US" sz="2400" dirty="0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rcRect b="6502"/>
          <a:stretch/>
        </p:blipFill>
        <p:spPr>
          <a:xfrm>
            <a:off x="5436326" y="2156103"/>
            <a:ext cx="6350768" cy="34149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08147" y="221410"/>
            <a:ext cx="6280003" cy="682279"/>
          </a:xfrm>
        </p:spPr>
        <p:txBody>
          <a:bodyPr>
            <a:normAutofit/>
          </a:bodyPr>
          <a:lstStyle/>
          <a:p>
            <a:r>
              <a:rPr lang="zh-CN" altLang="en-US" dirty="0"/>
              <a:t>模型选择：</a:t>
            </a:r>
            <a:r>
              <a:rPr lang="en-US" altLang="zh-CN" dirty="0" err="1"/>
              <a:t>Swin</a:t>
            </a:r>
            <a:r>
              <a:rPr lang="en-US" altLang="zh-CN" dirty="0"/>
              <a:t> Transformer</a:t>
            </a:r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97443" y="1162288"/>
            <a:ext cx="2927203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7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8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9" name="AutoShape 440"/>
            <p:cNvSpPr>
              <a:spLocks noChangeArrowheads="1"/>
            </p:cNvSpPr>
            <p:nvPr/>
          </p:nvSpPr>
          <p:spPr bwMode="auto">
            <a:xfrm rot="5400000">
              <a:off x="1863466" y="2133065"/>
              <a:ext cx="257305" cy="11232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0" name="Rectangle 444"/>
            <p:cNvSpPr>
              <a:spLocks noChangeArrowheads="1"/>
            </p:cNvSpPr>
            <p:nvPr/>
          </p:nvSpPr>
          <p:spPr bwMode="auto">
            <a:xfrm>
              <a:off x="2378086" y="2252663"/>
              <a:ext cx="942968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2300" b="1">
                  <a:solidFill>
                    <a:schemeClr val="bg1"/>
                  </a:solidFill>
                  <a:ea typeface="HY헤드라인M"/>
                  <a:cs typeface="HY헤드라인M"/>
                </a:rPr>
                <a:t>特征图对比</a:t>
              </a:r>
              <a:endParaRPr lang="en-US" altLang="ko-KR" sz="2300" b="1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3CC505A1-DD5E-3212-A094-4AC2F4705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801" y="2119125"/>
            <a:ext cx="4012111" cy="199089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8EBE72C-3B4B-D180-ED6B-05450B944F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467" y="4558198"/>
            <a:ext cx="3948783" cy="195947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2287DDC0-EABF-ADC1-1BC1-A8FF0FC27DFF}"/>
              </a:ext>
            </a:extLst>
          </p:cNvPr>
          <p:cNvSpPr txBox="1"/>
          <p:nvPr/>
        </p:nvSpPr>
        <p:spPr>
          <a:xfrm>
            <a:off x="2247398" y="4110021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ConvNeXt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B68BB82-B224-64EB-F97E-A2311C2F1E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61" y="2049900"/>
            <a:ext cx="4012111" cy="1990896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F1993E1E-F444-5C2E-315D-8564D0DC77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61" y="4524449"/>
            <a:ext cx="4012111" cy="1990897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579733C6-9330-4CDB-B719-416A163012AC}"/>
              </a:ext>
            </a:extLst>
          </p:cNvPr>
          <p:cNvSpPr txBox="1"/>
          <p:nvPr/>
        </p:nvSpPr>
        <p:spPr>
          <a:xfrm>
            <a:off x="1869057" y="6488668"/>
            <a:ext cx="1992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Swin</a:t>
            </a:r>
            <a:r>
              <a:rPr lang="en-US" altLang="zh-CN" dirty="0"/>
              <a:t> Transformer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51A71BA-C336-5B0E-896E-A64884A44965}"/>
              </a:ext>
            </a:extLst>
          </p:cNvPr>
          <p:cNvSpPr txBox="1"/>
          <p:nvPr/>
        </p:nvSpPr>
        <p:spPr>
          <a:xfrm>
            <a:off x="8075398" y="6477561"/>
            <a:ext cx="1992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Swin</a:t>
            </a:r>
            <a:r>
              <a:rPr lang="en-US" altLang="zh-CN" dirty="0"/>
              <a:t> Transformer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298436E-7129-A2C8-F5B6-34029EA5CBC3}"/>
              </a:ext>
            </a:extLst>
          </p:cNvPr>
          <p:cNvSpPr txBox="1"/>
          <p:nvPr/>
        </p:nvSpPr>
        <p:spPr>
          <a:xfrm>
            <a:off x="7822019" y="4149443"/>
            <a:ext cx="2973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ConvNeXt</a:t>
            </a:r>
            <a:r>
              <a:rPr lang="en-US" altLang="zh-CN" dirty="0"/>
              <a:t> + Bilateral Filter 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61491" y="731612"/>
            <a:ext cx="1788342" cy="1505088"/>
            <a:chOff x="1729502" y="1220490"/>
            <a:chExt cx="1254056" cy="1055428"/>
          </a:xfrm>
        </p:grpSpPr>
        <p:sp>
          <p:nvSpPr>
            <p:cNvPr id="3" name="六边形 2"/>
            <p:cNvSpPr/>
            <p:nvPr/>
          </p:nvSpPr>
          <p:spPr>
            <a:xfrm>
              <a:off x="1729502" y="1220490"/>
              <a:ext cx="1224296" cy="1055428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0000">
                  <a:srgbClr val="E0E0E0"/>
                </a:gs>
                <a:gs pos="1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622300" dist="317500" dir="2400000" algn="tl" rotWithShape="0">
                <a:srgbClr val="69696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sz="2935">
                <a:solidFill>
                  <a:srgbClr val="6092A9"/>
                </a:solidFill>
              </a:endParaRPr>
            </a:p>
          </p:txBody>
        </p:sp>
        <p:sp>
          <p:nvSpPr>
            <p:cNvPr id="4" name="六边形 3"/>
            <p:cNvSpPr/>
            <p:nvPr/>
          </p:nvSpPr>
          <p:spPr>
            <a:xfrm>
              <a:off x="1759262" y="1220490"/>
              <a:ext cx="1224296" cy="1055428"/>
            </a:xfrm>
            <a:prstGeom prst="hexagon">
              <a:avLst/>
            </a:prstGeom>
            <a:gradFill>
              <a:gsLst>
                <a:gs pos="64000">
                  <a:srgbClr val="F3F3F3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rgbClr val="F9F9F9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sz="2935">
                <a:solidFill>
                  <a:srgbClr val="6092A9"/>
                </a:solidFill>
              </a:endParaRPr>
            </a:p>
          </p:txBody>
        </p:sp>
        <p:sp>
          <p:nvSpPr>
            <p:cNvPr id="5" name="TextBox 88"/>
            <p:cNvSpPr txBox="1"/>
            <p:nvPr/>
          </p:nvSpPr>
          <p:spPr>
            <a:xfrm>
              <a:off x="1928220" y="1388473"/>
              <a:ext cx="886380" cy="71946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6665" b="1">
                  <a:solidFill>
                    <a:srgbClr val="6092A9"/>
                  </a:solidFill>
                  <a:latin typeface="微软雅黑" panose="020B0503020204020204" charset="-122"/>
                  <a:ea typeface="微软雅黑" panose="020B0503020204020204" charset="-122"/>
                </a:rPr>
                <a:t>03</a:t>
              </a:r>
            </a:p>
          </p:txBody>
        </p:sp>
      </p:grpSp>
      <p:sp>
        <p:nvSpPr>
          <p:cNvPr id="6" name="TextBox 1"/>
          <p:cNvSpPr txBox="1"/>
          <p:nvPr/>
        </p:nvSpPr>
        <p:spPr>
          <a:xfrm>
            <a:off x="5207248" y="796358"/>
            <a:ext cx="58272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4000" b="1" spc="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数据预处理和模型训练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数据预处理和模型训练</a:t>
            </a:r>
          </a:p>
        </p:txBody>
      </p:sp>
      <p:sp>
        <p:nvSpPr>
          <p:cNvPr id="3" name="AutoShape 2"/>
          <p:cNvSpPr>
            <a:spLocks noChangeAspect="1" noChangeArrowheads="1"/>
          </p:cNvSpPr>
          <p:nvPr/>
        </p:nvSpPr>
        <p:spPr bwMode="auto">
          <a:xfrm>
            <a:off x="5943600" y="3276600"/>
            <a:ext cx="2655518" cy="2655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321" y="2049762"/>
            <a:ext cx="5688322" cy="3813932"/>
          </a:xfrm>
          <a:prstGeom prst="rect">
            <a:avLst/>
          </a:prstGeom>
        </p:spPr>
      </p:pic>
      <p:sp>
        <p:nvSpPr>
          <p:cNvPr id="59" name="文本框 58"/>
          <p:cNvSpPr txBox="1"/>
          <p:nvPr/>
        </p:nvSpPr>
        <p:spPr>
          <a:xfrm>
            <a:off x="675596" y="2845902"/>
            <a:ext cx="44704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2C2C36"/>
                </a:solidFill>
                <a:latin typeface="-apple-system"/>
              </a:rPr>
              <a:t>灰度转化，二值化处理</a:t>
            </a:r>
            <a:endParaRPr lang="en-US" altLang="zh-CN" sz="2400" dirty="0">
              <a:solidFill>
                <a:srgbClr val="2C2C36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dirty="0">
              <a:solidFill>
                <a:srgbClr val="2C2C36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2C2C36"/>
                </a:solidFill>
                <a:latin typeface="-apple-system"/>
              </a:rPr>
              <a:t>使用</a:t>
            </a:r>
            <a:r>
              <a:rPr lang="en-US" altLang="zh-CN" sz="2400" dirty="0" err="1">
                <a:solidFill>
                  <a:srgbClr val="2C2C36"/>
                </a:solidFill>
                <a:latin typeface="-apple-system"/>
              </a:rPr>
              <a:t>opencv</a:t>
            </a:r>
            <a:r>
              <a:rPr lang="zh-CN" altLang="en-US" sz="2400" dirty="0">
                <a:solidFill>
                  <a:srgbClr val="2C2C36"/>
                </a:solidFill>
                <a:latin typeface="-apple-system"/>
              </a:rPr>
              <a:t>的矩形框检测函数</a:t>
            </a: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2C2C36"/>
                </a:solidFill>
                <a:effectLst/>
                <a:latin typeface="-apple-system"/>
              </a:rPr>
              <a:t>找到最大的</a:t>
            </a:r>
            <a:r>
              <a:rPr lang="zh-CN" altLang="en-US" sz="2400" dirty="0">
                <a:solidFill>
                  <a:srgbClr val="2C2C36"/>
                </a:solidFill>
                <a:latin typeface="-apple-system"/>
              </a:rPr>
              <a:t>框</a:t>
            </a:r>
            <a:r>
              <a:rPr lang="zh-CN" altLang="en-US" sz="2400" b="0" i="0" dirty="0">
                <a:solidFill>
                  <a:srgbClr val="2C2C36"/>
                </a:solidFill>
                <a:effectLst/>
                <a:latin typeface="-apple-system"/>
              </a:rPr>
              <a:t>，并记录坐标</a:t>
            </a: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dirty="0">
              <a:solidFill>
                <a:srgbClr val="2C2C36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2C2C36"/>
                </a:solidFill>
                <a:effectLst/>
                <a:latin typeface="-apple-system"/>
              </a:rPr>
              <a:t>修改</a:t>
            </a:r>
            <a:r>
              <a:rPr lang="en-US" altLang="zh-CN" sz="2400" b="0" i="0" dirty="0">
                <a:solidFill>
                  <a:srgbClr val="2C2C36"/>
                </a:solidFill>
                <a:effectLst/>
                <a:latin typeface="-apple-system"/>
              </a:rPr>
              <a:t>yolo</a:t>
            </a:r>
            <a:r>
              <a:rPr lang="zh-CN" altLang="en-US" sz="2400" b="0" i="0" dirty="0">
                <a:solidFill>
                  <a:srgbClr val="2C2C36"/>
                </a:solidFill>
                <a:effectLst/>
                <a:latin typeface="-apple-system"/>
              </a:rPr>
              <a:t>标签的坐标数据</a:t>
            </a: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dirty="0">
              <a:solidFill>
                <a:srgbClr val="2C2C36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b="0" i="0" dirty="0">
              <a:solidFill>
                <a:srgbClr val="2C2C36"/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dirty="0">
              <a:solidFill>
                <a:srgbClr val="2C2C36"/>
              </a:solidFill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zh-CN" altLang="en-US" sz="2400" dirty="0"/>
          </a:p>
        </p:txBody>
      </p:sp>
      <p:sp>
        <p:nvSpPr>
          <p:cNvPr id="60" name="圆角矩形 3"/>
          <p:cNvSpPr/>
          <p:nvPr/>
        </p:nvSpPr>
        <p:spPr bwMode="auto">
          <a:xfrm>
            <a:off x="526855" y="2280677"/>
            <a:ext cx="4633305" cy="3436411"/>
          </a:xfrm>
          <a:prstGeom prst="roundRect">
            <a:avLst>
              <a:gd name="adj" fmla="val 0"/>
            </a:avLst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21894" tIns="60949" rIns="121894" bIns="60949" anchor="ctr"/>
          <a:lstStyle/>
          <a:p>
            <a:pPr marL="0" lvl="2" algn="ctr" eaLnBrk="0" fontAlgn="ctr" hangingPunct="0">
              <a:buClr>
                <a:srgbClr val="FF0000"/>
              </a:buClr>
              <a:buSzPct val="70000"/>
              <a:buFont typeface="Wingdings" panose="05000000000000000000" pitchFamily="2" charset="2"/>
              <a:buChar char="n"/>
              <a:tabLst>
                <a:tab pos="181610" algn="l"/>
              </a:tabLst>
              <a:defRPr/>
            </a:pPr>
            <a:endParaRPr lang="zh-CN" altLang="en-US" sz="1900" dirty="0">
              <a:solidFill>
                <a:schemeClr val="accent2"/>
              </a:solidFill>
              <a:latin typeface="+mn-ea"/>
              <a:cs typeface="+mn-ea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1250180" y="1884596"/>
            <a:ext cx="2927203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55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6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7" name="AutoShape 440"/>
            <p:cNvSpPr>
              <a:spLocks noChangeArrowheads="1"/>
            </p:cNvSpPr>
            <p:nvPr/>
          </p:nvSpPr>
          <p:spPr bwMode="auto">
            <a:xfrm rot="5400000">
              <a:off x="1863466" y="2133065"/>
              <a:ext cx="257305" cy="11232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58" name="Rectangle 444"/>
            <p:cNvSpPr>
              <a:spLocks noChangeArrowheads="1"/>
            </p:cNvSpPr>
            <p:nvPr/>
          </p:nvSpPr>
          <p:spPr bwMode="auto">
            <a:xfrm>
              <a:off x="2378087" y="2252663"/>
              <a:ext cx="942968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边框的裁剪</a:t>
              </a:r>
              <a:endParaRPr lang="en-US" altLang="ko-KR" sz="2300" b="1" dirty="0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568069" y="1645428"/>
            <a:ext cx="3311937" cy="1826689"/>
            <a:chOff x="1416744" y="2317229"/>
            <a:chExt cx="2996094" cy="1826689"/>
          </a:xfrm>
        </p:grpSpPr>
        <p:sp>
          <p:nvSpPr>
            <p:cNvPr id="6" name="矩形 5"/>
            <p:cNvSpPr/>
            <p:nvPr/>
          </p:nvSpPr>
          <p:spPr>
            <a:xfrm>
              <a:off x="1416744" y="2317229"/>
              <a:ext cx="2996094" cy="18266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7" name="Text Box 13"/>
            <p:cNvSpPr txBox="1">
              <a:spLocks noChangeArrowheads="1"/>
            </p:cNvSpPr>
            <p:nvPr/>
          </p:nvSpPr>
          <p:spPr bwMode="gray">
            <a:xfrm>
              <a:off x="1674271" y="2339901"/>
              <a:ext cx="1429721" cy="12299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en-US" altLang="zh-CN" sz="2000" b="1" dirty="0">
                  <a:latin typeface="+mn-ea"/>
                  <a:ea typeface="+mn-ea"/>
                  <a:cs typeface="+mn-ea"/>
                </a:rPr>
                <a:t>224*224</a:t>
              </a:r>
              <a:r>
                <a:rPr lang="zh-CN" altLang="en-US" sz="2000" b="1" dirty="0">
                  <a:latin typeface="+mn-ea"/>
                  <a:ea typeface="+mn-ea"/>
                  <a:cs typeface="+mn-ea"/>
                </a:rPr>
                <a:t>标准尺寸</a:t>
              </a:r>
              <a:endParaRPr lang="en-US" altLang="zh-CN" sz="2000" b="1" dirty="0">
                <a:latin typeface="+mn-ea"/>
                <a:ea typeface="+mn-ea"/>
                <a:cs typeface="+mn-ea"/>
              </a:endParaRPr>
            </a:p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zh-CN" altLang="en-US" sz="2000" b="1" dirty="0">
                  <a:latin typeface="+mn-ea"/>
                  <a:ea typeface="+mn-ea"/>
                  <a:cs typeface="+mn-ea"/>
                </a:rPr>
                <a:t>高阶插值方法</a:t>
              </a:r>
              <a:endParaRPr lang="en-US" altLang="zh-CN" sz="2000" b="1" dirty="0">
                <a:latin typeface="+mn-ea"/>
                <a:ea typeface="+mn-ea"/>
                <a:cs typeface="+mn-ea"/>
              </a:endParaRPr>
            </a:p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zh-CN" altLang="en-US" sz="2000" b="1" dirty="0">
                  <a:latin typeface="+mn-ea"/>
                  <a:ea typeface="+mn-ea"/>
                  <a:cs typeface="+mn-ea"/>
                </a:rPr>
                <a:t>使用</a:t>
              </a:r>
              <a:r>
                <a:rPr lang="en-US" altLang="zh-CN" sz="2000" b="1" dirty="0">
                  <a:latin typeface="+mn-ea"/>
                  <a:ea typeface="+mn-ea"/>
                  <a:cs typeface="+mn-ea"/>
                </a:rPr>
                <a:t>ImageNet</a:t>
              </a:r>
              <a:r>
                <a:rPr lang="zh-CN" altLang="en-US" sz="2000" b="1" dirty="0">
                  <a:latin typeface="+mn-ea"/>
                  <a:ea typeface="+mn-ea"/>
                  <a:cs typeface="+mn-ea"/>
                </a:rPr>
                <a:t>数据集的</a:t>
              </a:r>
              <a:endParaRPr lang="en-US" altLang="zh-CN" sz="2000" b="1" dirty="0">
                <a:latin typeface="+mn-ea"/>
                <a:ea typeface="+mn-ea"/>
                <a:cs typeface="+mn-ea"/>
              </a:endParaRPr>
            </a:p>
            <a:p>
              <a:pPr eaLnBrk="1" hangingPunct="1">
                <a:spcBef>
                  <a:spcPct val="50000"/>
                </a:spcBef>
              </a:pPr>
              <a:r>
                <a:rPr lang="zh-CN" altLang="en-US" sz="2000" b="1" dirty="0">
                  <a:latin typeface="+mn-ea"/>
                  <a:ea typeface="+mn-ea"/>
                  <a:cs typeface="+mn-ea"/>
                </a:rPr>
                <a:t> 均值和方差进行标准化</a:t>
              </a:r>
              <a:endParaRPr lang="en-US" altLang="zh-CN" sz="2000" b="1" dirty="0"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594968" y="1818921"/>
            <a:ext cx="1376200" cy="1430501"/>
            <a:chOff x="-2599398" y="-969305"/>
            <a:chExt cx="2471811" cy="2569006"/>
          </a:xfrm>
        </p:grpSpPr>
        <p:grpSp>
          <p:nvGrpSpPr>
            <p:cNvPr id="9" name="组合 8"/>
            <p:cNvGrpSpPr/>
            <p:nvPr/>
          </p:nvGrpSpPr>
          <p:grpSpPr>
            <a:xfrm rot="1825908">
              <a:off x="-2599398" y="-833675"/>
              <a:ext cx="858726" cy="663275"/>
              <a:chOff x="844200" y="2427892"/>
              <a:chExt cx="920048" cy="710640"/>
            </a:xfrm>
          </p:grpSpPr>
          <p:sp>
            <p:nvSpPr>
              <p:cNvPr id="15" name="圆角矩形 14"/>
              <p:cNvSpPr/>
              <p:nvPr/>
            </p:nvSpPr>
            <p:spPr>
              <a:xfrm>
                <a:off x="844200" y="2555036"/>
                <a:ext cx="920048" cy="453177"/>
              </a:xfrm>
              <a:prstGeom prst="roundRect">
                <a:avLst/>
              </a:prstGeom>
              <a:gradFill flip="none" rotWithShape="1">
                <a:gsLst>
                  <a:gs pos="16000">
                    <a:schemeClr val="bg1"/>
                  </a:gs>
                  <a:gs pos="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3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38100" dist="50800" dir="5940000" sx="103000" sy="103000" algn="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  <a:cs typeface="+mn-ea"/>
                </a:endParaRPr>
              </a:p>
            </p:txBody>
          </p:sp>
          <p:sp>
            <p:nvSpPr>
              <p:cNvPr id="16" name="TextBox 9"/>
              <p:cNvSpPr txBox="1"/>
              <p:nvPr/>
            </p:nvSpPr>
            <p:spPr>
              <a:xfrm>
                <a:off x="846897" y="2427892"/>
                <a:ext cx="614488" cy="7106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>
                    <a:solidFill>
                      <a:schemeClr val="accent2"/>
                    </a:solidFill>
                    <a:latin typeface="+mn-ea"/>
                    <a:cs typeface="+mn-ea"/>
                  </a:rPr>
                  <a:t>1</a:t>
                </a:r>
                <a:endParaRPr lang="zh-CN" altLang="en-US">
                  <a:solidFill>
                    <a:schemeClr val="accent2"/>
                  </a:solidFill>
                  <a:latin typeface="+mn-ea"/>
                  <a:cs typeface="+mn-ea"/>
                </a:endParaRPr>
              </a:p>
            </p:txBody>
          </p:sp>
        </p:grpSp>
        <p:sp>
          <p:nvSpPr>
            <p:cNvPr id="10" name="等腰三角形 6"/>
            <p:cNvSpPr/>
            <p:nvPr/>
          </p:nvSpPr>
          <p:spPr>
            <a:xfrm rot="5400000">
              <a:off x="-1652386" y="-393750"/>
              <a:ext cx="1631704" cy="1417894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11" name="等腰三角形 6"/>
            <p:cNvSpPr/>
            <p:nvPr/>
          </p:nvSpPr>
          <p:spPr>
            <a:xfrm rot="5400000">
              <a:off x="-1348920" y="-59336"/>
              <a:ext cx="862021" cy="749066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12" name="等腰三角形 6"/>
            <p:cNvSpPr/>
            <p:nvPr/>
          </p:nvSpPr>
          <p:spPr>
            <a:xfrm rot="5400000">
              <a:off x="-2743791" y="-273068"/>
              <a:ext cx="2569006" cy="1176531"/>
            </a:xfrm>
            <a:custGeom>
              <a:avLst/>
              <a:gdLst/>
              <a:ahLst/>
              <a:cxnLst/>
              <a:rect l="l" t="t" r="r" b="b"/>
              <a:pathLst>
                <a:path w="2952329" h="1352082">
                  <a:moveTo>
                    <a:pt x="679890" y="0"/>
                  </a:moveTo>
                  <a:lnTo>
                    <a:pt x="2269951" y="0"/>
                  </a:lnTo>
                  <a:lnTo>
                    <a:pt x="2926067" y="1131235"/>
                  </a:lnTo>
                  <a:cubicBezTo>
                    <a:pt x="2985941" y="1238976"/>
                    <a:pt x="2943438" y="1346718"/>
                    <a:pt x="2798562" y="1352082"/>
                  </a:cubicBezTo>
                  <a:lnTo>
                    <a:pt x="151278" y="1352082"/>
                  </a:lnTo>
                  <a:cubicBezTo>
                    <a:pt x="21024" y="1346716"/>
                    <a:pt x="-36100" y="1214601"/>
                    <a:pt x="23772" y="113123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13" name="等腰三角形 6"/>
            <p:cNvSpPr/>
            <p:nvPr/>
          </p:nvSpPr>
          <p:spPr>
            <a:xfrm rot="5400000">
              <a:off x="-1290348" y="-125610"/>
              <a:ext cx="340008" cy="295455"/>
            </a:xfrm>
            <a:custGeom>
              <a:avLst/>
              <a:gdLst>
                <a:gd name="connsiteX0" fmla="*/ 1417657 w 1417657"/>
                <a:gd name="connsiteY0" fmla="*/ 1136219 h 1244094"/>
                <a:gd name="connsiteX1" fmla="*/ 1355376 w 1417657"/>
                <a:gd name="connsiteY1" fmla="*/ 1244094 h 1244094"/>
                <a:gd name="connsiteX2" fmla="*/ 62282 w 1417657"/>
                <a:gd name="connsiteY2" fmla="*/ 1244094 h 1244094"/>
                <a:gd name="connsiteX3" fmla="*/ 0 w 1417657"/>
                <a:gd name="connsiteY3" fmla="*/ 1136220 h 1244094"/>
                <a:gd name="connsiteX4" fmla="*/ 646118 w 1417657"/>
                <a:gd name="connsiteY4" fmla="*/ 22224 h 1244094"/>
                <a:gd name="connsiteX5" fmla="*/ 771540 w 1417657"/>
                <a:gd name="connsiteY5" fmla="*/ 22224 h 1244094"/>
                <a:gd name="connsiteX6" fmla="*/ 1417657 w 1417657"/>
                <a:gd name="connsiteY6" fmla="*/ 1136219 h 1244094"/>
                <a:gd name="connsiteX0-1" fmla="*/ 1417657 w 1417657"/>
                <a:gd name="connsiteY0-2" fmla="*/ 1148021 h 1255896"/>
                <a:gd name="connsiteX1-3" fmla="*/ 1355376 w 1417657"/>
                <a:gd name="connsiteY1-4" fmla="*/ 1255896 h 1255896"/>
                <a:gd name="connsiteX2-5" fmla="*/ 62282 w 1417657"/>
                <a:gd name="connsiteY2-6" fmla="*/ 1255896 h 1255896"/>
                <a:gd name="connsiteX3-7" fmla="*/ 0 w 1417657"/>
                <a:gd name="connsiteY3-8" fmla="*/ 1148022 h 1255896"/>
                <a:gd name="connsiteX4-9" fmla="*/ 646118 w 1417657"/>
                <a:gd name="connsiteY4-10" fmla="*/ 34026 h 1255896"/>
                <a:gd name="connsiteX5-11" fmla="*/ 771540 w 1417657"/>
                <a:gd name="connsiteY5-12" fmla="*/ 34026 h 1255896"/>
                <a:gd name="connsiteX6-13" fmla="*/ 1417657 w 1417657"/>
                <a:gd name="connsiteY6-14" fmla="*/ 1148021 h 1255896"/>
                <a:gd name="connsiteX0-15" fmla="*/ 1417657 w 1417657"/>
                <a:gd name="connsiteY0-16" fmla="*/ 1145256 h 1253131"/>
                <a:gd name="connsiteX1-17" fmla="*/ 1355376 w 1417657"/>
                <a:gd name="connsiteY1-18" fmla="*/ 1253131 h 1253131"/>
                <a:gd name="connsiteX2-19" fmla="*/ 62282 w 1417657"/>
                <a:gd name="connsiteY2-20" fmla="*/ 1253131 h 1253131"/>
                <a:gd name="connsiteX3-21" fmla="*/ 0 w 1417657"/>
                <a:gd name="connsiteY3-22" fmla="*/ 1145257 h 1253131"/>
                <a:gd name="connsiteX4-23" fmla="*/ 646118 w 1417657"/>
                <a:gd name="connsiteY4-24" fmla="*/ 31261 h 1253131"/>
                <a:gd name="connsiteX5-25" fmla="*/ 771540 w 1417657"/>
                <a:gd name="connsiteY5-26" fmla="*/ 31261 h 1253131"/>
                <a:gd name="connsiteX6-27" fmla="*/ 1417657 w 1417657"/>
                <a:gd name="connsiteY6-28" fmla="*/ 1145256 h 1253131"/>
                <a:gd name="connsiteX0-29" fmla="*/ 1422255 w 1422255"/>
                <a:gd name="connsiteY0-30" fmla="*/ 1145256 h 1253131"/>
                <a:gd name="connsiteX1-31" fmla="*/ 1359974 w 1422255"/>
                <a:gd name="connsiteY1-32" fmla="*/ 1253131 h 1253131"/>
                <a:gd name="connsiteX2-33" fmla="*/ 66880 w 1422255"/>
                <a:gd name="connsiteY2-34" fmla="*/ 1253131 h 1253131"/>
                <a:gd name="connsiteX3-35" fmla="*/ 4598 w 1422255"/>
                <a:gd name="connsiteY3-36" fmla="*/ 1145257 h 1253131"/>
                <a:gd name="connsiteX4-37" fmla="*/ 650716 w 1422255"/>
                <a:gd name="connsiteY4-38" fmla="*/ 31261 h 1253131"/>
                <a:gd name="connsiteX5-39" fmla="*/ 776138 w 1422255"/>
                <a:gd name="connsiteY5-40" fmla="*/ 31261 h 1253131"/>
                <a:gd name="connsiteX6-41" fmla="*/ 1422255 w 1422255"/>
                <a:gd name="connsiteY6-42" fmla="*/ 1145256 h 1253131"/>
                <a:gd name="connsiteX0-43" fmla="*/ 1426204 w 1426204"/>
                <a:gd name="connsiteY0-44" fmla="*/ 1145256 h 1253131"/>
                <a:gd name="connsiteX1-45" fmla="*/ 1363923 w 1426204"/>
                <a:gd name="connsiteY1-46" fmla="*/ 1253131 h 1253131"/>
                <a:gd name="connsiteX2-47" fmla="*/ 70829 w 1426204"/>
                <a:gd name="connsiteY2-48" fmla="*/ 1253131 h 1253131"/>
                <a:gd name="connsiteX3-49" fmla="*/ 8547 w 1426204"/>
                <a:gd name="connsiteY3-50" fmla="*/ 1145257 h 1253131"/>
                <a:gd name="connsiteX4-51" fmla="*/ 654665 w 1426204"/>
                <a:gd name="connsiteY4-52" fmla="*/ 31261 h 1253131"/>
                <a:gd name="connsiteX5-53" fmla="*/ 780087 w 1426204"/>
                <a:gd name="connsiteY5-54" fmla="*/ 31261 h 1253131"/>
                <a:gd name="connsiteX6-55" fmla="*/ 1426204 w 1426204"/>
                <a:gd name="connsiteY6-56" fmla="*/ 1145256 h 1253131"/>
                <a:gd name="connsiteX0-57" fmla="*/ 1429268 w 1429268"/>
                <a:gd name="connsiteY0-58" fmla="*/ 1145256 h 1253131"/>
                <a:gd name="connsiteX1-59" fmla="*/ 1366987 w 1429268"/>
                <a:gd name="connsiteY1-60" fmla="*/ 1253131 h 1253131"/>
                <a:gd name="connsiteX2-61" fmla="*/ 73893 w 1429268"/>
                <a:gd name="connsiteY2-62" fmla="*/ 1253131 h 1253131"/>
                <a:gd name="connsiteX3-63" fmla="*/ 11611 w 1429268"/>
                <a:gd name="connsiteY3-64" fmla="*/ 1145257 h 1253131"/>
                <a:gd name="connsiteX4-65" fmla="*/ 657729 w 1429268"/>
                <a:gd name="connsiteY4-66" fmla="*/ 31261 h 1253131"/>
                <a:gd name="connsiteX5-67" fmla="*/ 783151 w 1429268"/>
                <a:gd name="connsiteY5-68" fmla="*/ 31261 h 1253131"/>
                <a:gd name="connsiteX6-69" fmla="*/ 1429268 w 1429268"/>
                <a:gd name="connsiteY6-70" fmla="*/ 1145256 h 1253131"/>
                <a:gd name="connsiteX0-71" fmla="*/ 1429268 w 1435433"/>
                <a:gd name="connsiteY0-72" fmla="*/ 1145256 h 1253131"/>
                <a:gd name="connsiteX1-73" fmla="*/ 1366987 w 1435433"/>
                <a:gd name="connsiteY1-74" fmla="*/ 1253131 h 1253131"/>
                <a:gd name="connsiteX2-75" fmla="*/ 73893 w 1435433"/>
                <a:gd name="connsiteY2-76" fmla="*/ 1253131 h 1253131"/>
                <a:gd name="connsiteX3-77" fmla="*/ 11611 w 1435433"/>
                <a:gd name="connsiteY3-78" fmla="*/ 1145257 h 1253131"/>
                <a:gd name="connsiteX4-79" fmla="*/ 657729 w 1435433"/>
                <a:gd name="connsiteY4-80" fmla="*/ 31261 h 1253131"/>
                <a:gd name="connsiteX5-81" fmla="*/ 783151 w 1435433"/>
                <a:gd name="connsiteY5-82" fmla="*/ 31261 h 1253131"/>
                <a:gd name="connsiteX6-83" fmla="*/ 1429268 w 1435433"/>
                <a:gd name="connsiteY6-84" fmla="*/ 1145256 h 1253131"/>
                <a:gd name="connsiteX0-85" fmla="*/ 1429268 w 1438819"/>
                <a:gd name="connsiteY0-86" fmla="*/ 1145256 h 1253131"/>
                <a:gd name="connsiteX1-87" fmla="*/ 1366987 w 1438819"/>
                <a:gd name="connsiteY1-88" fmla="*/ 1253131 h 1253131"/>
                <a:gd name="connsiteX2-89" fmla="*/ 73893 w 1438819"/>
                <a:gd name="connsiteY2-90" fmla="*/ 1253131 h 1253131"/>
                <a:gd name="connsiteX3-91" fmla="*/ 11611 w 1438819"/>
                <a:gd name="connsiteY3-92" fmla="*/ 1145257 h 1253131"/>
                <a:gd name="connsiteX4-93" fmla="*/ 657729 w 1438819"/>
                <a:gd name="connsiteY4-94" fmla="*/ 31261 h 1253131"/>
                <a:gd name="connsiteX5-95" fmla="*/ 783151 w 1438819"/>
                <a:gd name="connsiteY5-96" fmla="*/ 31261 h 1253131"/>
                <a:gd name="connsiteX6-97" fmla="*/ 1429268 w 1438819"/>
                <a:gd name="connsiteY6-98" fmla="*/ 1145256 h 1253131"/>
                <a:gd name="connsiteX0-99" fmla="*/ 1429268 w 1439817"/>
                <a:gd name="connsiteY0-100" fmla="*/ 1145256 h 1253131"/>
                <a:gd name="connsiteX1-101" fmla="*/ 1366987 w 1439817"/>
                <a:gd name="connsiteY1-102" fmla="*/ 1253131 h 1253131"/>
                <a:gd name="connsiteX2-103" fmla="*/ 73893 w 1439817"/>
                <a:gd name="connsiteY2-104" fmla="*/ 1253131 h 1253131"/>
                <a:gd name="connsiteX3-105" fmla="*/ 11611 w 1439817"/>
                <a:gd name="connsiteY3-106" fmla="*/ 1145257 h 1253131"/>
                <a:gd name="connsiteX4-107" fmla="*/ 657729 w 1439817"/>
                <a:gd name="connsiteY4-108" fmla="*/ 31261 h 1253131"/>
                <a:gd name="connsiteX5-109" fmla="*/ 783151 w 1439817"/>
                <a:gd name="connsiteY5-110" fmla="*/ 31261 h 1253131"/>
                <a:gd name="connsiteX6-111" fmla="*/ 1429268 w 1439817"/>
                <a:gd name="connsiteY6-112" fmla="*/ 1145256 h 1253131"/>
                <a:gd name="connsiteX0-113" fmla="*/ 1429268 w 1442096"/>
                <a:gd name="connsiteY0-114" fmla="*/ 1145256 h 1253131"/>
                <a:gd name="connsiteX1-115" fmla="*/ 1366987 w 1442096"/>
                <a:gd name="connsiteY1-116" fmla="*/ 1253131 h 1253131"/>
                <a:gd name="connsiteX2-117" fmla="*/ 73893 w 1442096"/>
                <a:gd name="connsiteY2-118" fmla="*/ 1253131 h 1253131"/>
                <a:gd name="connsiteX3-119" fmla="*/ 11611 w 1442096"/>
                <a:gd name="connsiteY3-120" fmla="*/ 1145257 h 1253131"/>
                <a:gd name="connsiteX4-121" fmla="*/ 657729 w 1442096"/>
                <a:gd name="connsiteY4-122" fmla="*/ 31261 h 1253131"/>
                <a:gd name="connsiteX5-123" fmla="*/ 783151 w 1442096"/>
                <a:gd name="connsiteY5-124" fmla="*/ 31261 h 1253131"/>
                <a:gd name="connsiteX6-125" fmla="*/ 1429268 w 1442096"/>
                <a:gd name="connsiteY6-126" fmla="*/ 1145256 h 12531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442096" h="1253131">
                  <a:moveTo>
                    <a:pt x="1429268" y="1145256"/>
                  </a:move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78105" y="-9220"/>
                    <a:pt x="753250" y="-11602"/>
                    <a:pt x="783151" y="31261"/>
                  </a:cubicBezTo>
                  <a:lnTo>
                    <a:pt x="1429268" y="11452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14" name="TextBox 7"/>
            <p:cNvSpPr txBox="1"/>
            <p:nvPr/>
          </p:nvSpPr>
          <p:spPr>
            <a:xfrm>
              <a:off x="-1932034" y="-647783"/>
              <a:ext cx="718643" cy="192595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1400" b="1">
                  <a:solidFill>
                    <a:schemeClr val="bg1"/>
                  </a:solidFill>
                  <a:latin typeface="+mn-ea"/>
                  <a:cs typeface="+mn-ea"/>
                </a:rPr>
                <a:t>图像标准化</a:t>
              </a:r>
              <a:endParaRPr lang="en-US" altLang="zh-CN" sz="1400" b="1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135119" y="1645428"/>
            <a:ext cx="3311937" cy="1826689"/>
            <a:chOff x="1416744" y="2317229"/>
            <a:chExt cx="2996094" cy="1826689"/>
          </a:xfrm>
        </p:grpSpPr>
        <p:sp>
          <p:nvSpPr>
            <p:cNvPr id="18" name="矩形 17"/>
            <p:cNvSpPr/>
            <p:nvPr/>
          </p:nvSpPr>
          <p:spPr>
            <a:xfrm>
              <a:off x="1416744" y="2317229"/>
              <a:ext cx="2996094" cy="18266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19" name="Text Box 13"/>
            <p:cNvSpPr txBox="1">
              <a:spLocks noChangeArrowheads="1"/>
            </p:cNvSpPr>
            <p:nvPr/>
          </p:nvSpPr>
          <p:spPr bwMode="gray">
            <a:xfrm>
              <a:off x="2238489" y="2462651"/>
              <a:ext cx="1429721" cy="12299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zh-CN" altLang="en-US" sz="2400" b="1" dirty="0">
                  <a:latin typeface="+mn-ea"/>
                  <a:ea typeface="+mn-ea"/>
                  <a:cs typeface="+mn-ea"/>
                </a:rPr>
                <a:t>颜色抖动</a:t>
              </a:r>
              <a:endParaRPr lang="en-US" altLang="zh-CN" sz="2400" b="1" dirty="0">
                <a:latin typeface="+mn-ea"/>
                <a:ea typeface="+mn-ea"/>
                <a:cs typeface="+mn-ea"/>
              </a:endParaRPr>
            </a:p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zh-CN" altLang="en-US" sz="2400" b="1" dirty="0">
                  <a:latin typeface="+mn-ea"/>
                  <a:ea typeface="+mn-ea"/>
                  <a:cs typeface="+mn-ea"/>
                </a:rPr>
                <a:t>自动增强</a:t>
              </a:r>
              <a:endParaRPr lang="en-US" altLang="zh-CN" sz="2400" b="1" dirty="0">
                <a:latin typeface="+mn-ea"/>
                <a:ea typeface="+mn-ea"/>
                <a:cs typeface="+mn-ea"/>
              </a:endParaRPr>
            </a:p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zh-CN" altLang="en-US" sz="2400" b="1" dirty="0">
                  <a:latin typeface="+mn-ea"/>
                  <a:ea typeface="+mn-ea"/>
                  <a:cs typeface="+mn-ea"/>
                </a:rPr>
                <a:t>随机擦除</a:t>
              </a:r>
              <a:endParaRPr lang="en-US" altLang="zh-CN" sz="2400" b="1" dirty="0"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162018" y="1818921"/>
            <a:ext cx="1376200" cy="1430501"/>
            <a:chOff x="-2599398" y="-969305"/>
            <a:chExt cx="2471811" cy="2569006"/>
          </a:xfrm>
        </p:grpSpPr>
        <p:grpSp>
          <p:nvGrpSpPr>
            <p:cNvPr id="21" name="组合 20"/>
            <p:cNvGrpSpPr/>
            <p:nvPr/>
          </p:nvGrpSpPr>
          <p:grpSpPr>
            <a:xfrm rot="1825908">
              <a:off x="-2599398" y="-833675"/>
              <a:ext cx="858726" cy="663275"/>
              <a:chOff x="844200" y="2427892"/>
              <a:chExt cx="920048" cy="710640"/>
            </a:xfrm>
          </p:grpSpPr>
          <p:sp>
            <p:nvSpPr>
              <p:cNvPr id="27" name="圆角矩形 26"/>
              <p:cNvSpPr/>
              <p:nvPr/>
            </p:nvSpPr>
            <p:spPr>
              <a:xfrm>
                <a:off x="844200" y="2555036"/>
                <a:ext cx="920048" cy="453177"/>
              </a:xfrm>
              <a:prstGeom prst="roundRect">
                <a:avLst/>
              </a:prstGeom>
              <a:gradFill flip="none" rotWithShape="1">
                <a:gsLst>
                  <a:gs pos="16000">
                    <a:schemeClr val="bg1"/>
                  </a:gs>
                  <a:gs pos="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3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38100" dist="50800" dir="5940000" sx="103000" sy="103000" algn="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  <a:cs typeface="+mn-ea"/>
                </a:endParaRPr>
              </a:p>
            </p:txBody>
          </p:sp>
          <p:sp>
            <p:nvSpPr>
              <p:cNvPr id="28" name="TextBox 9"/>
              <p:cNvSpPr txBox="1"/>
              <p:nvPr/>
            </p:nvSpPr>
            <p:spPr>
              <a:xfrm>
                <a:off x="846897" y="2427892"/>
                <a:ext cx="614488" cy="7106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>
                    <a:solidFill>
                      <a:schemeClr val="accent1"/>
                    </a:solidFill>
                    <a:latin typeface="+mn-ea"/>
                    <a:cs typeface="+mn-ea"/>
                  </a:rPr>
                  <a:t>2</a:t>
                </a:r>
                <a:endParaRPr lang="zh-CN" altLang="en-US">
                  <a:solidFill>
                    <a:schemeClr val="accent1"/>
                  </a:solidFill>
                  <a:latin typeface="+mn-ea"/>
                  <a:cs typeface="+mn-ea"/>
                </a:endParaRPr>
              </a:p>
            </p:txBody>
          </p:sp>
        </p:grpSp>
        <p:sp>
          <p:nvSpPr>
            <p:cNvPr id="22" name="等腰三角形 6"/>
            <p:cNvSpPr/>
            <p:nvPr/>
          </p:nvSpPr>
          <p:spPr>
            <a:xfrm rot="5400000">
              <a:off x="-1652386" y="-393750"/>
              <a:ext cx="1631704" cy="1417894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23" name="等腰三角形 6"/>
            <p:cNvSpPr/>
            <p:nvPr/>
          </p:nvSpPr>
          <p:spPr>
            <a:xfrm rot="5400000">
              <a:off x="-1348920" y="-59336"/>
              <a:ext cx="862021" cy="749066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24" name="等腰三角形 6"/>
            <p:cNvSpPr/>
            <p:nvPr/>
          </p:nvSpPr>
          <p:spPr>
            <a:xfrm rot="5400000">
              <a:off x="-2743791" y="-273068"/>
              <a:ext cx="2569006" cy="1176531"/>
            </a:xfrm>
            <a:custGeom>
              <a:avLst/>
              <a:gdLst/>
              <a:ahLst/>
              <a:cxnLst/>
              <a:rect l="l" t="t" r="r" b="b"/>
              <a:pathLst>
                <a:path w="2952329" h="1352082">
                  <a:moveTo>
                    <a:pt x="679890" y="0"/>
                  </a:moveTo>
                  <a:lnTo>
                    <a:pt x="2269951" y="0"/>
                  </a:lnTo>
                  <a:lnTo>
                    <a:pt x="2926067" y="1131235"/>
                  </a:lnTo>
                  <a:cubicBezTo>
                    <a:pt x="2985941" y="1238976"/>
                    <a:pt x="2943438" y="1346718"/>
                    <a:pt x="2798562" y="1352082"/>
                  </a:cubicBezTo>
                  <a:lnTo>
                    <a:pt x="151278" y="1352082"/>
                  </a:lnTo>
                  <a:cubicBezTo>
                    <a:pt x="21024" y="1346716"/>
                    <a:pt x="-36100" y="1214601"/>
                    <a:pt x="23772" y="113123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25" name="等腰三角形 6"/>
            <p:cNvSpPr/>
            <p:nvPr/>
          </p:nvSpPr>
          <p:spPr>
            <a:xfrm rot="5400000">
              <a:off x="-1290348" y="-125610"/>
              <a:ext cx="340008" cy="295455"/>
            </a:xfrm>
            <a:custGeom>
              <a:avLst/>
              <a:gdLst>
                <a:gd name="connsiteX0" fmla="*/ 1417657 w 1417657"/>
                <a:gd name="connsiteY0" fmla="*/ 1136219 h 1244094"/>
                <a:gd name="connsiteX1" fmla="*/ 1355376 w 1417657"/>
                <a:gd name="connsiteY1" fmla="*/ 1244094 h 1244094"/>
                <a:gd name="connsiteX2" fmla="*/ 62282 w 1417657"/>
                <a:gd name="connsiteY2" fmla="*/ 1244094 h 1244094"/>
                <a:gd name="connsiteX3" fmla="*/ 0 w 1417657"/>
                <a:gd name="connsiteY3" fmla="*/ 1136220 h 1244094"/>
                <a:gd name="connsiteX4" fmla="*/ 646118 w 1417657"/>
                <a:gd name="connsiteY4" fmla="*/ 22224 h 1244094"/>
                <a:gd name="connsiteX5" fmla="*/ 771540 w 1417657"/>
                <a:gd name="connsiteY5" fmla="*/ 22224 h 1244094"/>
                <a:gd name="connsiteX6" fmla="*/ 1417657 w 1417657"/>
                <a:gd name="connsiteY6" fmla="*/ 1136219 h 1244094"/>
                <a:gd name="connsiteX0-1" fmla="*/ 1417657 w 1417657"/>
                <a:gd name="connsiteY0-2" fmla="*/ 1148021 h 1255896"/>
                <a:gd name="connsiteX1-3" fmla="*/ 1355376 w 1417657"/>
                <a:gd name="connsiteY1-4" fmla="*/ 1255896 h 1255896"/>
                <a:gd name="connsiteX2-5" fmla="*/ 62282 w 1417657"/>
                <a:gd name="connsiteY2-6" fmla="*/ 1255896 h 1255896"/>
                <a:gd name="connsiteX3-7" fmla="*/ 0 w 1417657"/>
                <a:gd name="connsiteY3-8" fmla="*/ 1148022 h 1255896"/>
                <a:gd name="connsiteX4-9" fmla="*/ 646118 w 1417657"/>
                <a:gd name="connsiteY4-10" fmla="*/ 34026 h 1255896"/>
                <a:gd name="connsiteX5-11" fmla="*/ 771540 w 1417657"/>
                <a:gd name="connsiteY5-12" fmla="*/ 34026 h 1255896"/>
                <a:gd name="connsiteX6-13" fmla="*/ 1417657 w 1417657"/>
                <a:gd name="connsiteY6-14" fmla="*/ 1148021 h 1255896"/>
                <a:gd name="connsiteX0-15" fmla="*/ 1417657 w 1417657"/>
                <a:gd name="connsiteY0-16" fmla="*/ 1145256 h 1253131"/>
                <a:gd name="connsiteX1-17" fmla="*/ 1355376 w 1417657"/>
                <a:gd name="connsiteY1-18" fmla="*/ 1253131 h 1253131"/>
                <a:gd name="connsiteX2-19" fmla="*/ 62282 w 1417657"/>
                <a:gd name="connsiteY2-20" fmla="*/ 1253131 h 1253131"/>
                <a:gd name="connsiteX3-21" fmla="*/ 0 w 1417657"/>
                <a:gd name="connsiteY3-22" fmla="*/ 1145257 h 1253131"/>
                <a:gd name="connsiteX4-23" fmla="*/ 646118 w 1417657"/>
                <a:gd name="connsiteY4-24" fmla="*/ 31261 h 1253131"/>
                <a:gd name="connsiteX5-25" fmla="*/ 771540 w 1417657"/>
                <a:gd name="connsiteY5-26" fmla="*/ 31261 h 1253131"/>
                <a:gd name="connsiteX6-27" fmla="*/ 1417657 w 1417657"/>
                <a:gd name="connsiteY6-28" fmla="*/ 1145256 h 1253131"/>
                <a:gd name="connsiteX0-29" fmla="*/ 1422255 w 1422255"/>
                <a:gd name="connsiteY0-30" fmla="*/ 1145256 h 1253131"/>
                <a:gd name="connsiteX1-31" fmla="*/ 1359974 w 1422255"/>
                <a:gd name="connsiteY1-32" fmla="*/ 1253131 h 1253131"/>
                <a:gd name="connsiteX2-33" fmla="*/ 66880 w 1422255"/>
                <a:gd name="connsiteY2-34" fmla="*/ 1253131 h 1253131"/>
                <a:gd name="connsiteX3-35" fmla="*/ 4598 w 1422255"/>
                <a:gd name="connsiteY3-36" fmla="*/ 1145257 h 1253131"/>
                <a:gd name="connsiteX4-37" fmla="*/ 650716 w 1422255"/>
                <a:gd name="connsiteY4-38" fmla="*/ 31261 h 1253131"/>
                <a:gd name="connsiteX5-39" fmla="*/ 776138 w 1422255"/>
                <a:gd name="connsiteY5-40" fmla="*/ 31261 h 1253131"/>
                <a:gd name="connsiteX6-41" fmla="*/ 1422255 w 1422255"/>
                <a:gd name="connsiteY6-42" fmla="*/ 1145256 h 1253131"/>
                <a:gd name="connsiteX0-43" fmla="*/ 1426204 w 1426204"/>
                <a:gd name="connsiteY0-44" fmla="*/ 1145256 h 1253131"/>
                <a:gd name="connsiteX1-45" fmla="*/ 1363923 w 1426204"/>
                <a:gd name="connsiteY1-46" fmla="*/ 1253131 h 1253131"/>
                <a:gd name="connsiteX2-47" fmla="*/ 70829 w 1426204"/>
                <a:gd name="connsiteY2-48" fmla="*/ 1253131 h 1253131"/>
                <a:gd name="connsiteX3-49" fmla="*/ 8547 w 1426204"/>
                <a:gd name="connsiteY3-50" fmla="*/ 1145257 h 1253131"/>
                <a:gd name="connsiteX4-51" fmla="*/ 654665 w 1426204"/>
                <a:gd name="connsiteY4-52" fmla="*/ 31261 h 1253131"/>
                <a:gd name="connsiteX5-53" fmla="*/ 780087 w 1426204"/>
                <a:gd name="connsiteY5-54" fmla="*/ 31261 h 1253131"/>
                <a:gd name="connsiteX6-55" fmla="*/ 1426204 w 1426204"/>
                <a:gd name="connsiteY6-56" fmla="*/ 1145256 h 1253131"/>
                <a:gd name="connsiteX0-57" fmla="*/ 1429268 w 1429268"/>
                <a:gd name="connsiteY0-58" fmla="*/ 1145256 h 1253131"/>
                <a:gd name="connsiteX1-59" fmla="*/ 1366987 w 1429268"/>
                <a:gd name="connsiteY1-60" fmla="*/ 1253131 h 1253131"/>
                <a:gd name="connsiteX2-61" fmla="*/ 73893 w 1429268"/>
                <a:gd name="connsiteY2-62" fmla="*/ 1253131 h 1253131"/>
                <a:gd name="connsiteX3-63" fmla="*/ 11611 w 1429268"/>
                <a:gd name="connsiteY3-64" fmla="*/ 1145257 h 1253131"/>
                <a:gd name="connsiteX4-65" fmla="*/ 657729 w 1429268"/>
                <a:gd name="connsiteY4-66" fmla="*/ 31261 h 1253131"/>
                <a:gd name="connsiteX5-67" fmla="*/ 783151 w 1429268"/>
                <a:gd name="connsiteY5-68" fmla="*/ 31261 h 1253131"/>
                <a:gd name="connsiteX6-69" fmla="*/ 1429268 w 1429268"/>
                <a:gd name="connsiteY6-70" fmla="*/ 1145256 h 1253131"/>
                <a:gd name="connsiteX0-71" fmla="*/ 1429268 w 1435433"/>
                <a:gd name="connsiteY0-72" fmla="*/ 1145256 h 1253131"/>
                <a:gd name="connsiteX1-73" fmla="*/ 1366987 w 1435433"/>
                <a:gd name="connsiteY1-74" fmla="*/ 1253131 h 1253131"/>
                <a:gd name="connsiteX2-75" fmla="*/ 73893 w 1435433"/>
                <a:gd name="connsiteY2-76" fmla="*/ 1253131 h 1253131"/>
                <a:gd name="connsiteX3-77" fmla="*/ 11611 w 1435433"/>
                <a:gd name="connsiteY3-78" fmla="*/ 1145257 h 1253131"/>
                <a:gd name="connsiteX4-79" fmla="*/ 657729 w 1435433"/>
                <a:gd name="connsiteY4-80" fmla="*/ 31261 h 1253131"/>
                <a:gd name="connsiteX5-81" fmla="*/ 783151 w 1435433"/>
                <a:gd name="connsiteY5-82" fmla="*/ 31261 h 1253131"/>
                <a:gd name="connsiteX6-83" fmla="*/ 1429268 w 1435433"/>
                <a:gd name="connsiteY6-84" fmla="*/ 1145256 h 1253131"/>
                <a:gd name="connsiteX0-85" fmla="*/ 1429268 w 1438819"/>
                <a:gd name="connsiteY0-86" fmla="*/ 1145256 h 1253131"/>
                <a:gd name="connsiteX1-87" fmla="*/ 1366987 w 1438819"/>
                <a:gd name="connsiteY1-88" fmla="*/ 1253131 h 1253131"/>
                <a:gd name="connsiteX2-89" fmla="*/ 73893 w 1438819"/>
                <a:gd name="connsiteY2-90" fmla="*/ 1253131 h 1253131"/>
                <a:gd name="connsiteX3-91" fmla="*/ 11611 w 1438819"/>
                <a:gd name="connsiteY3-92" fmla="*/ 1145257 h 1253131"/>
                <a:gd name="connsiteX4-93" fmla="*/ 657729 w 1438819"/>
                <a:gd name="connsiteY4-94" fmla="*/ 31261 h 1253131"/>
                <a:gd name="connsiteX5-95" fmla="*/ 783151 w 1438819"/>
                <a:gd name="connsiteY5-96" fmla="*/ 31261 h 1253131"/>
                <a:gd name="connsiteX6-97" fmla="*/ 1429268 w 1438819"/>
                <a:gd name="connsiteY6-98" fmla="*/ 1145256 h 1253131"/>
                <a:gd name="connsiteX0-99" fmla="*/ 1429268 w 1439817"/>
                <a:gd name="connsiteY0-100" fmla="*/ 1145256 h 1253131"/>
                <a:gd name="connsiteX1-101" fmla="*/ 1366987 w 1439817"/>
                <a:gd name="connsiteY1-102" fmla="*/ 1253131 h 1253131"/>
                <a:gd name="connsiteX2-103" fmla="*/ 73893 w 1439817"/>
                <a:gd name="connsiteY2-104" fmla="*/ 1253131 h 1253131"/>
                <a:gd name="connsiteX3-105" fmla="*/ 11611 w 1439817"/>
                <a:gd name="connsiteY3-106" fmla="*/ 1145257 h 1253131"/>
                <a:gd name="connsiteX4-107" fmla="*/ 657729 w 1439817"/>
                <a:gd name="connsiteY4-108" fmla="*/ 31261 h 1253131"/>
                <a:gd name="connsiteX5-109" fmla="*/ 783151 w 1439817"/>
                <a:gd name="connsiteY5-110" fmla="*/ 31261 h 1253131"/>
                <a:gd name="connsiteX6-111" fmla="*/ 1429268 w 1439817"/>
                <a:gd name="connsiteY6-112" fmla="*/ 1145256 h 1253131"/>
                <a:gd name="connsiteX0-113" fmla="*/ 1429268 w 1442096"/>
                <a:gd name="connsiteY0-114" fmla="*/ 1145256 h 1253131"/>
                <a:gd name="connsiteX1-115" fmla="*/ 1366987 w 1442096"/>
                <a:gd name="connsiteY1-116" fmla="*/ 1253131 h 1253131"/>
                <a:gd name="connsiteX2-117" fmla="*/ 73893 w 1442096"/>
                <a:gd name="connsiteY2-118" fmla="*/ 1253131 h 1253131"/>
                <a:gd name="connsiteX3-119" fmla="*/ 11611 w 1442096"/>
                <a:gd name="connsiteY3-120" fmla="*/ 1145257 h 1253131"/>
                <a:gd name="connsiteX4-121" fmla="*/ 657729 w 1442096"/>
                <a:gd name="connsiteY4-122" fmla="*/ 31261 h 1253131"/>
                <a:gd name="connsiteX5-123" fmla="*/ 783151 w 1442096"/>
                <a:gd name="connsiteY5-124" fmla="*/ 31261 h 1253131"/>
                <a:gd name="connsiteX6-125" fmla="*/ 1429268 w 1442096"/>
                <a:gd name="connsiteY6-126" fmla="*/ 1145256 h 12531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442096" h="1253131">
                  <a:moveTo>
                    <a:pt x="1429268" y="1145256"/>
                  </a:move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78105" y="-9220"/>
                    <a:pt x="753250" y="-11602"/>
                    <a:pt x="783151" y="31261"/>
                  </a:cubicBezTo>
                  <a:lnTo>
                    <a:pt x="1429268" y="11452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26" name="TextBox 7"/>
            <p:cNvSpPr txBox="1"/>
            <p:nvPr/>
          </p:nvSpPr>
          <p:spPr>
            <a:xfrm>
              <a:off x="-1932034" y="-743547"/>
              <a:ext cx="718643" cy="210218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+mn-ea"/>
                  <a:cs typeface="+mn-ea"/>
                </a:rPr>
                <a:t>基础数据增强</a:t>
              </a:r>
              <a:endParaRPr lang="en-US" altLang="zh-CN" sz="1400" b="1" dirty="0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568069" y="3906568"/>
            <a:ext cx="3311937" cy="1826689"/>
            <a:chOff x="1416744" y="2317229"/>
            <a:chExt cx="2996094" cy="1826689"/>
          </a:xfrm>
        </p:grpSpPr>
        <p:sp>
          <p:nvSpPr>
            <p:cNvPr id="30" name="矩形 29"/>
            <p:cNvSpPr/>
            <p:nvPr/>
          </p:nvSpPr>
          <p:spPr>
            <a:xfrm>
              <a:off x="1416744" y="2317229"/>
              <a:ext cx="2996094" cy="18266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1" name="Text Box 13"/>
            <p:cNvSpPr txBox="1">
              <a:spLocks noChangeArrowheads="1"/>
            </p:cNvSpPr>
            <p:nvPr/>
          </p:nvSpPr>
          <p:spPr bwMode="gray">
            <a:xfrm>
              <a:off x="1711718" y="2388300"/>
              <a:ext cx="1429721" cy="12299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en-US" altLang="zh-CN" sz="2000" b="1" dirty="0" err="1">
                  <a:solidFill>
                    <a:srgbClr val="FF0000"/>
                  </a:solidFill>
                  <a:latin typeface="+mn-ea"/>
                  <a:ea typeface="+mn-ea"/>
                  <a:cs typeface="+mn-ea"/>
                </a:rPr>
                <a:t>Mixup</a:t>
              </a:r>
              <a:r>
                <a:rPr lang="zh-CN" altLang="en-US" sz="2000" b="1" dirty="0">
                  <a:latin typeface="+mn-ea"/>
                  <a:ea typeface="+mn-ea"/>
                  <a:cs typeface="+mn-ea"/>
                </a:rPr>
                <a:t>线性插值</a:t>
              </a:r>
              <a:endParaRPr lang="en-US" altLang="zh-CN" sz="2000" b="1" dirty="0">
                <a:latin typeface="+mn-ea"/>
                <a:ea typeface="+mn-ea"/>
                <a:cs typeface="+mn-ea"/>
              </a:endParaRPr>
            </a:p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en-US" altLang="zh-CN" sz="2000" b="1" dirty="0" err="1">
                  <a:solidFill>
                    <a:srgbClr val="FF0000"/>
                  </a:solidFill>
                  <a:latin typeface="+mn-ea"/>
                  <a:ea typeface="+mn-ea"/>
                  <a:cs typeface="+mn-ea"/>
                </a:rPr>
                <a:t>CutMix</a:t>
              </a:r>
              <a:r>
                <a:rPr lang="zh-CN" altLang="en-US" sz="2000" b="1" dirty="0">
                  <a:latin typeface="+mn-ea"/>
                  <a:ea typeface="+mn-ea"/>
                  <a:cs typeface="+mn-ea"/>
                </a:rPr>
                <a:t>图像剪切和拼接</a:t>
              </a:r>
              <a:endParaRPr lang="en-US" altLang="zh-CN" sz="2000" b="1" dirty="0">
                <a:latin typeface="+mn-ea"/>
                <a:ea typeface="+mn-ea"/>
                <a:cs typeface="+mn-ea"/>
              </a:endParaRPr>
            </a:p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zh-CN" altLang="en-US" sz="2000" b="1" dirty="0">
                  <a:latin typeface="+mn-ea"/>
                  <a:ea typeface="+mn-ea"/>
                  <a:cs typeface="+mn-ea"/>
                </a:rPr>
                <a:t>切换概率</a:t>
              </a:r>
              <a:r>
                <a:rPr lang="en-US" altLang="zh-CN" sz="2000" b="1" dirty="0">
                  <a:latin typeface="+mn-ea"/>
                  <a:ea typeface="+mn-ea"/>
                  <a:cs typeface="+mn-ea"/>
                </a:rPr>
                <a:t>0.5</a:t>
              </a:r>
            </a:p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zh-CN" altLang="en-US" sz="2000" b="1" dirty="0">
                  <a:latin typeface="+mn-ea"/>
                  <a:ea typeface="+mn-ea"/>
                  <a:cs typeface="+mn-ea"/>
                </a:rPr>
                <a:t>标签平滑</a:t>
              </a:r>
              <a:endParaRPr lang="en-US" altLang="zh-CN" sz="2000" b="1" dirty="0"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594968" y="4080060"/>
            <a:ext cx="1376201" cy="1430501"/>
            <a:chOff x="-2599398" y="-969305"/>
            <a:chExt cx="2471813" cy="2569006"/>
          </a:xfrm>
        </p:grpSpPr>
        <p:grpSp>
          <p:nvGrpSpPr>
            <p:cNvPr id="33" name="组合 32"/>
            <p:cNvGrpSpPr/>
            <p:nvPr/>
          </p:nvGrpSpPr>
          <p:grpSpPr>
            <a:xfrm rot="1825908">
              <a:off x="-2599398" y="-833675"/>
              <a:ext cx="858726" cy="663275"/>
              <a:chOff x="844200" y="2427892"/>
              <a:chExt cx="920048" cy="710640"/>
            </a:xfrm>
          </p:grpSpPr>
          <p:sp>
            <p:nvSpPr>
              <p:cNvPr id="39" name="圆角矩形 38"/>
              <p:cNvSpPr/>
              <p:nvPr/>
            </p:nvSpPr>
            <p:spPr>
              <a:xfrm>
                <a:off x="844200" y="2555036"/>
                <a:ext cx="920048" cy="453177"/>
              </a:xfrm>
              <a:prstGeom prst="roundRect">
                <a:avLst/>
              </a:prstGeom>
              <a:gradFill flip="none" rotWithShape="1">
                <a:gsLst>
                  <a:gs pos="16000">
                    <a:schemeClr val="bg1"/>
                  </a:gs>
                  <a:gs pos="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3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38100" dist="50800" dir="5940000" sx="103000" sy="103000" algn="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  <a:cs typeface="+mn-ea"/>
                </a:endParaRPr>
              </a:p>
            </p:txBody>
          </p:sp>
          <p:sp>
            <p:nvSpPr>
              <p:cNvPr id="40" name="TextBox 9"/>
              <p:cNvSpPr txBox="1"/>
              <p:nvPr/>
            </p:nvSpPr>
            <p:spPr>
              <a:xfrm>
                <a:off x="846897" y="2427892"/>
                <a:ext cx="614488" cy="7106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>
                    <a:solidFill>
                      <a:schemeClr val="accent3"/>
                    </a:solidFill>
                    <a:latin typeface="+mn-ea"/>
                    <a:cs typeface="+mn-ea"/>
                  </a:rPr>
                  <a:t>3</a:t>
                </a:r>
                <a:endParaRPr lang="zh-CN" altLang="en-US">
                  <a:solidFill>
                    <a:schemeClr val="accent3"/>
                  </a:solidFill>
                  <a:latin typeface="+mn-ea"/>
                  <a:cs typeface="+mn-ea"/>
                </a:endParaRPr>
              </a:p>
            </p:txBody>
          </p:sp>
        </p:grpSp>
        <p:sp>
          <p:nvSpPr>
            <p:cNvPr id="34" name="等腰三角形 6"/>
            <p:cNvSpPr/>
            <p:nvPr/>
          </p:nvSpPr>
          <p:spPr>
            <a:xfrm rot="5400000">
              <a:off x="-1652385" y="-393748"/>
              <a:ext cx="1631705" cy="1417894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35" name="等腰三角形 6"/>
            <p:cNvSpPr/>
            <p:nvPr/>
          </p:nvSpPr>
          <p:spPr>
            <a:xfrm rot="5400000">
              <a:off x="-1348920" y="-59336"/>
              <a:ext cx="862021" cy="749066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36" name="等腰三角形 6"/>
            <p:cNvSpPr/>
            <p:nvPr/>
          </p:nvSpPr>
          <p:spPr>
            <a:xfrm rot="5400000">
              <a:off x="-2743791" y="-273068"/>
              <a:ext cx="2569006" cy="1176531"/>
            </a:xfrm>
            <a:custGeom>
              <a:avLst/>
              <a:gdLst/>
              <a:ahLst/>
              <a:cxnLst/>
              <a:rect l="l" t="t" r="r" b="b"/>
              <a:pathLst>
                <a:path w="2952329" h="1352082">
                  <a:moveTo>
                    <a:pt x="679890" y="0"/>
                  </a:moveTo>
                  <a:lnTo>
                    <a:pt x="2269951" y="0"/>
                  </a:lnTo>
                  <a:lnTo>
                    <a:pt x="2926067" y="1131235"/>
                  </a:lnTo>
                  <a:cubicBezTo>
                    <a:pt x="2985941" y="1238976"/>
                    <a:pt x="2943438" y="1346718"/>
                    <a:pt x="2798562" y="1352082"/>
                  </a:cubicBezTo>
                  <a:lnTo>
                    <a:pt x="151278" y="1352082"/>
                  </a:lnTo>
                  <a:cubicBezTo>
                    <a:pt x="21024" y="1346716"/>
                    <a:pt x="-36100" y="1214601"/>
                    <a:pt x="23772" y="113123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37" name="等腰三角形 6"/>
            <p:cNvSpPr/>
            <p:nvPr/>
          </p:nvSpPr>
          <p:spPr>
            <a:xfrm rot="5400000">
              <a:off x="-1290348" y="-125610"/>
              <a:ext cx="340008" cy="295455"/>
            </a:xfrm>
            <a:custGeom>
              <a:avLst/>
              <a:gdLst>
                <a:gd name="connsiteX0" fmla="*/ 1417657 w 1417657"/>
                <a:gd name="connsiteY0" fmla="*/ 1136219 h 1244094"/>
                <a:gd name="connsiteX1" fmla="*/ 1355376 w 1417657"/>
                <a:gd name="connsiteY1" fmla="*/ 1244094 h 1244094"/>
                <a:gd name="connsiteX2" fmla="*/ 62282 w 1417657"/>
                <a:gd name="connsiteY2" fmla="*/ 1244094 h 1244094"/>
                <a:gd name="connsiteX3" fmla="*/ 0 w 1417657"/>
                <a:gd name="connsiteY3" fmla="*/ 1136220 h 1244094"/>
                <a:gd name="connsiteX4" fmla="*/ 646118 w 1417657"/>
                <a:gd name="connsiteY4" fmla="*/ 22224 h 1244094"/>
                <a:gd name="connsiteX5" fmla="*/ 771540 w 1417657"/>
                <a:gd name="connsiteY5" fmla="*/ 22224 h 1244094"/>
                <a:gd name="connsiteX6" fmla="*/ 1417657 w 1417657"/>
                <a:gd name="connsiteY6" fmla="*/ 1136219 h 1244094"/>
                <a:gd name="connsiteX0-1" fmla="*/ 1417657 w 1417657"/>
                <a:gd name="connsiteY0-2" fmla="*/ 1148021 h 1255896"/>
                <a:gd name="connsiteX1-3" fmla="*/ 1355376 w 1417657"/>
                <a:gd name="connsiteY1-4" fmla="*/ 1255896 h 1255896"/>
                <a:gd name="connsiteX2-5" fmla="*/ 62282 w 1417657"/>
                <a:gd name="connsiteY2-6" fmla="*/ 1255896 h 1255896"/>
                <a:gd name="connsiteX3-7" fmla="*/ 0 w 1417657"/>
                <a:gd name="connsiteY3-8" fmla="*/ 1148022 h 1255896"/>
                <a:gd name="connsiteX4-9" fmla="*/ 646118 w 1417657"/>
                <a:gd name="connsiteY4-10" fmla="*/ 34026 h 1255896"/>
                <a:gd name="connsiteX5-11" fmla="*/ 771540 w 1417657"/>
                <a:gd name="connsiteY5-12" fmla="*/ 34026 h 1255896"/>
                <a:gd name="connsiteX6-13" fmla="*/ 1417657 w 1417657"/>
                <a:gd name="connsiteY6-14" fmla="*/ 1148021 h 1255896"/>
                <a:gd name="connsiteX0-15" fmla="*/ 1417657 w 1417657"/>
                <a:gd name="connsiteY0-16" fmla="*/ 1145256 h 1253131"/>
                <a:gd name="connsiteX1-17" fmla="*/ 1355376 w 1417657"/>
                <a:gd name="connsiteY1-18" fmla="*/ 1253131 h 1253131"/>
                <a:gd name="connsiteX2-19" fmla="*/ 62282 w 1417657"/>
                <a:gd name="connsiteY2-20" fmla="*/ 1253131 h 1253131"/>
                <a:gd name="connsiteX3-21" fmla="*/ 0 w 1417657"/>
                <a:gd name="connsiteY3-22" fmla="*/ 1145257 h 1253131"/>
                <a:gd name="connsiteX4-23" fmla="*/ 646118 w 1417657"/>
                <a:gd name="connsiteY4-24" fmla="*/ 31261 h 1253131"/>
                <a:gd name="connsiteX5-25" fmla="*/ 771540 w 1417657"/>
                <a:gd name="connsiteY5-26" fmla="*/ 31261 h 1253131"/>
                <a:gd name="connsiteX6-27" fmla="*/ 1417657 w 1417657"/>
                <a:gd name="connsiteY6-28" fmla="*/ 1145256 h 1253131"/>
                <a:gd name="connsiteX0-29" fmla="*/ 1422255 w 1422255"/>
                <a:gd name="connsiteY0-30" fmla="*/ 1145256 h 1253131"/>
                <a:gd name="connsiteX1-31" fmla="*/ 1359974 w 1422255"/>
                <a:gd name="connsiteY1-32" fmla="*/ 1253131 h 1253131"/>
                <a:gd name="connsiteX2-33" fmla="*/ 66880 w 1422255"/>
                <a:gd name="connsiteY2-34" fmla="*/ 1253131 h 1253131"/>
                <a:gd name="connsiteX3-35" fmla="*/ 4598 w 1422255"/>
                <a:gd name="connsiteY3-36" fmla="*/ 1145257 h 1253131"/>
                <a:gd name="connsiteX4-37" fmla="*/ 650716 w 1422255"/>
                <a:gd name="connsiteY4-38" fmla="*/ 31261 h 1253131"/>
                <a:gd name="connsiteX5-39" fmla="*/ 776138 w 1422255"/>
                <a:gd name="connsiteY5-40" fmla="*/ 31261 h 1253131"/>
                <a:gd name="connsiteX6-41" fmla="*/ 1422255 w 1422255"/>
                <a:gd name="connsiteY6-42" fmla="*/ 1145256 h 1253131"/>
                <a:gd name="connsiteX0-43" fmla="*/ 1426204 w 1426204"/>
                <a:gd name="connsiteY0-44" fmla="*/ 1145256 h 1253131"/>
                <a:gd name="connsiteX1-45" fmla="*/ 1363923 w 1426204"/>
                <a:gd name="connsiteY1-46" fmla="*/ 1253131 h 1253131"/>
                <a:gd name="connsiteX2-47" fmla="*/ 70829 w 1426204"/>
                <a:gd name="connsiteY2-48" fmla="*/ 1253131 h 1253131"/>
                <a:gd name="connsiteX3-49" fmla="*/ 8547 w 1426204"/>
                <a:gd name="connsiteY3-50" fmla="*/ 1145257 h 1253131"/>
                <a:gd name="connsiteX4-51" fmla="*/ 654665 w 1426204"/>
                <a:gd name="connsiteY4-52" fmla="*/ 31261 h 1253131"/>
                <a:gd name="connsiteX5-53" fmla="*/ 780087 w 1426204"/>
                <a:gd name="connsiteY5-54" fmla="*/ 31261 h 1253131"/>
                <a:gd name="connsiteX6-55" fmla="*/ 1426204 w 1426204"/>
                <a:gd name="connsiteY6-56" fmla="*/ 1145256 h 1253131"/>
                <a:gd name="connsiteX0-57" fmla="*/ 1429268 w 1429268"/>
                <a:gd name="connsiteY0-58" fmla="*/ 1145256 h 1253131"/>
                <a:gd name="connsiteX1-59" fmla="*/ 1366987 w 1429268"/>
                <a:gd name="connsiteY1-60" fmla="*/ 1253131 h 1253131"/>
                <a:gd name="connsiteX2-61" fmla="*/ 73893 w 1429268"/>
                <a:gd name="connsiteY2-62" fmla="*/ 1253131 h 1253131"/>
                <a:gd name="connsiteX3-63" fmla="*/ 11611 w 1429268"/>
                <a:gd name="connsiteY3-64" fmla="*/ 1145257 h 1253131"/>
                <a:gd name="connsiteX4-65" fmla="*/ 657729 w 1429268"/>
                <a:gd name="connsiteY4-66" fmla="*/ 31261 h 1253131"/>
                <a:gd name="connsiteX5-67" fmla="*/ 783151 w 1429268"/>
                <a:gd name="connsiteY5-68" fmla="*/ 31261 h 1253131"/>
                <a:gd name="connsiteX6-69" fmla="*/ 1429268 w 1429268"/>
                <a:gd name="connsiteY6-70" fmla="*/ 1145256 h 1253131"/>
                <a:gd name="connsiteX0-71" fmla="*/ 1429268 w 1435433"/>
                <a:gd name="connsiteY0-72" fmla="*/ 1145256 h 1253131"/>
                <a:gd name="connsiteX1-73" fmla="*/ 1366987 w 1435433"/>
                <a:gd name="connsiteY1-74" fmla="*/ 1253131 h 1253131"/>
                <a:gd name="connsiteX2-75" fmla="*/ 73893 w 1435433"/>
                <a:gd name="connsiteY2-76" fmla="*/ 1253131 h 1253131"/>
                <a:gd name="connsiteX3-77" fmla="*/ 11611 w 1435433"/>
                <a:gd name="connsiteY3-78" fmla="*/ 1145257 h 1253131"/>
                <a:gd name="connsiteX4-79" fmla="*/ 657729 w 1435433"/>
                <a:gd name="connsiteY4-80" fmla="*/ 31261 h 1253131"/>
                <a:gd name="connsiteX5-81" fmla="*/ 783151 w 1435433"/>
                <a:gd name="connsiteY5-82" fmla="*/ 31261 h 1253131"/>
                <a:gd name="connsiteX6-83" fmla="*/ 1429268 w 1435433"/>
                <a:gd name="connsiteY6-84" fmla="*/ 1145256 h 1253131"/>
                <a:gd name="connsiteX0-85" fmla="*/ 1429268 w 1438819"/>
                <a:gd name="connsiteY0-86" fmla="*/ 1145256 h 1253131"/>
                <a:gd name="connsiteX1-87" fmla="*/ 1366987 w 1438819"/>
                <a:gd name="connsiteY1-88" fmla="*/ 1253131 h 1253131"/>
                <a:gd name="connsiteX2-89" fmla="*/ 73893 w 1438819"/>
                <a:gd name="connsiteY2-90" fmla="*/ 1253131 h 1253131"/>
                <a:gd name="connsiteX3-91" fmla="*/ 11611 w 1438819"/>
                <a:gd name="connsiteY3-92" fmla="*/ 1145257 h 1253131"/>
                <a:gd name="connsiteX4-93" fmla="*/ 657729 w 1438819"/>
                <a:gd name="connsiteY4-94" fmla="*/ 31261 h 1253131"/>
                <a:gd name="connsiteX5-95" fmla="*/ 783151 w 1438819"/>
                <a:gd name="connsiteY5-96" fmla="*/ 31261 h 1253131"/>
                <a:gd name="connsiteX6-97" fmla="*/ 1429268 w 1438819"/>
                <a:gd name="connsiteY6-98" fmla="*/ 1145256 h 1253131"/>
                <a:gd name="connsiteX0-99" fmla="*/ 1429268 w 1439817"/>
                <a:gd name="connsiteY0-100" fmla="*/ 1145256 h 1253131"/>
                <a:gd name="connsiteX1-101" fmla="*/ 1366987 w 1439817"/>
                <a:gd name="connsiteY1-102" fmla="*/ 1253131 h 1253131"/>
                <a:gd name="connsiteX2-103" fmla="*/ 73893 w 1439817"/>
                <a:gd name="connsiteY2-104" fmla="*/ 1253131 h 1253131"/>
                <a:gd name="connsiteX3-105" fmla="*/ 11611 w 1439817"/>
                <a:gd name="connsiteY3-106" fmla="*/ 1145257 h 1253131"/>
                <a:gd name="connsiteX4-107" fmla="*/ 657729 w 1439817"/>
                <a:gd name="connsiteY4-108" fmla="*/ 31261 h 1253131"/>
                <a:gd name="connsiteX5-109" fmla="*/ 783151 w 1439817"/>
                <a:gd name="connsiteY5-110" fmla="*/ 31261 h 1253131"/>
                <a:gd name="connsiteX6-111" fmla="*/ 1429268 w 1439817"/>
                <a:gd name="connsiteY6-112" fmla="*/ 1145256 h 1253131"/>
                <a:gd name="connsiteX0-113" fmla="*/ 1429268 w 1442096"/>
                <a:gd name="connsiteY0-114" fmla="*/ 1145256 h 1253131"/>
                <a:gd name="connsiteX1-115" fmla="*/ 1366987 w 1442096"/>
                <a:gd name="connsiteY1-116" fmla="*/ 1253131 h 1253131"/>
                <a:gd name="connsiteX2-117" fmla="*/ 73893 w 1442096"/>
                <a:gd name="connsiteY2-118" fmla="*/ 1253131 h 1253131"/>
                <a:gd name="connsiteX3-119" fmla="*/ 11611 w 1442096"/>
                <a:gd name="connsiteY3-120" fmla="*/ 1145257 h 1253131"/>
                <a:gd name="connsiteX4-121" fmla="*/ 657729 w 1442096"/>
                <a:gd name="connsiteY4-122" fmla="*/ 31261 h 1253131"/>
                <a:gd name="connsiteX5-123" fmla="*/ 783151 w 1442096"/>
                <a:gd name="connsiteY5-124" fmla="*/ 31261 h 1253131"/>
                <a:gd name="connsiteX6-125" fmla="*/ 1429268 w 1442096"/>
                <a:gd name="connsiteY6-126" fmla="*/ 1145256 h 12531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442096" h="1253131">
                  <a:moveTo>
                    <a:pt x="1429268" y="1145256"/>
                  </a:move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78105" y="-9220"/>
                    <a:pt x="753250" y="-11602"/>
                    <a:pt x="783151" y="31261"/>
                  </a:cubicBezTo>
                  <a:lnTo>
                    <a:pt x="1429268" y="11452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38" name="TextBox 7"/>
            <p:cNvSpPr txBox="1"/>
            <p:nvPr/>
          </p:nvSpPr>
          <p:spPr>
            <a:xfrm>
              <a:off x="-1912611" y="-757883"/>
              <a:ext cx="718643" cy="214615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+mn-ea"/>
                  <a:cs typeface="+mn-ea"/>
                </a:rPr>
                <a:t>高级数据增强</a:t>
              </a:r>
              <a:endParaRPr lang="en-US" altLang="zh-CN" sz="1400" b="1" dirty="0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7135119" y="3906568"/>
            <a:ext cx="3311937" cy="1826689"/>
            <a:chOff x="1416744" y="2317229"/>
            <a:chExt cx="2996094" cy="1826689"/>
          </a:xfrm>
        </p:grpSpPr>
        <p:sp>
          <p:nvSpPr>
            <p:cNvPr id="42" name="矩形 41"/>
            <p:cNvSpPr/>
            <p:nvPr/>
          </p:nvSpPr>
          <p:spPr>
            <a:xfrm>
              <a:off x="1416744" y="2317229"/>
              <a:ext cx="2996094" cy="18266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43" name="Text Box 13"/>
            <p:cNvSpPr txBox="1">
              <a:spLocks noChangeArrowheads="1"/>
            </p:cNvSpPr>
            <p:nvPr/>
          </p:nvSpPr>
          <p:spPr bwMode="gray">
            <a:xfrm>
              <a:off x="1791185" y="2634814"/>
              <a:ext cx="1429721" cy="12299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zh-CN" altLang="en-US" sz="2400" b="1" dirty="0">
                  <a:latin typeface="+mn-ea"/>
                  <a:ea typeface="+mn-ea"/>
                  <a:cs typeface="+mn-ea"/>
                </a:rPr>
                <a:t>多核</a:t>
              </a:r>
              <a:r>
                <a:rPr lang="en-US" altLang="zh-CN" sz="2400" b="1" dirty="0">
                  <a:latin typeface="+mn-ea"/>
                  <a:ea typeface="+mn-ea"/>
                  <a:cs typeface="+mn-ea"/>
                </a:rPr>
                <a:t>CPU</a:t>
              </a:r>
              <a:r>
                <a:rPr lang="zh-CN" altLang="en-US" sz="2400" b="1" dirty="0">
                  <a:latin typeface="+mn-ea"/>
                  <a:ea typeface="+mn-ea"/>
                  <a:cs typeface="+mn-ea"/>
                </a:rPr>
                <a:t>并行加载</a:t>
              </a:r>
              <a:endParaRPr lang="en-US" altLang="zh-CN" sz="2400" b="1" dirty="0">
                <a:latin typeface="+mn-ea"/>
                <a:ea typeface="+mn-ea"/>
                <a:cs typeface="+mn-ea"/>
              </a:endParaRPr>
            </a:p>
            <a:p>
              <a:pPr eaLnBrk="1" hangingPunct="1">
                <a:spcBef>
                  <a:spcPct val="50000"/>
                </a:spcBef>
                <a:buFontTx/>
                <a:buChar char="•"/>
              </a:pPr>
              <a:r>
                <a:rPr lang="zh-CN" altLang="en-US" sz="2400" b="1" dirty="0">
                  <a:latin typeface="+mn-ea"/>
                  <a:ea typeface="+mn-ea"/>
                  <a:cs typeface="+mn-ea"/>
                </a:rPr>
                <a:t>固定内存加速传输</a:t>
              </a:r>
              <a:endParaRPr lang="en-US" altLang="zh-CN" sz="2400" b="1" dirty="0"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162018" y="4080060"/>
            <a:ext cx="1376200" cy="1430501"/>
            <a:chOff x="-2599398" y="-969305"/>
            <a:chExt cx="2471811" cy="2569006"/>
          </a:xfrm>
        </p:grpSpPr>
        <p:grpSp>
          <p:nvGrpSpPr>
            <p:cNvPr id="45" name="组合 44"/>
            <p:cNvGrpSpPr/>
            <p:nvPr/>
          </p:nvGrpSpPr>
          <p:grpSpPr>
            <a:xfrm rot="1825908">
              <a:off x="-2599398" y="-833675"/>
              <a:ext cx="858726" cy="663275"/>
              <a:chOff x="844200" y="2427892"/>
              <a:chExt cx="920048" cy="710640"/>
            </a:xfrm>
          </p:grpSpPr>
          <p:sp>
            <p:nvSpPr>
              <p:cNvPr id="51" name="圆角矩形 50"/>
              <p:cNvSpPr/>
              <p:nvPr/>
            </p:nvSpPr>
            <p:spPr>
              <a:xfrm>
                <a:off x="844200" y="2555036"/>
                <a:ext cx="920048" cy="453177"/>
              </a:xfrm>
              <a:prstGeom prst="roundRect">
                <a:avLst/>
              </a:prstGeom>
              <a:gradFill flip="none" rotWithShape="1">
                <a:gsLst>
                  <a:gs pos="16000">
                    <a:schemeClr val="bg1"/>
                  </a:gs>
                  <a:gs pos="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3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38100" dist="50800" dir="5940000" sx="103000" sy="103000" algn="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  <a:cs typeface="+mn-ea"/>
                </a:endParaRPr>
              </a:p>
            </p:txBody>
          </p:sp>
          <p:sp>
            <p:nvSpPr>
              <p:cNvPr id="52" name="TextBox 9"/>
              <p:cNvSpPr txBox="1"/>
              <p:nvPr/>
            </p:nvSpPr>
            <p:spPr>
              <a:xfrm>
                <a:off x="846897" y="2427892"/>
                <a:ext cx="614488" cy="7106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>
                    <a:solidFill>
                      <a:schemeClr val="accent4"/>
                    </a:solidFill>
                    <a:latin typeface="+mn-ea"/>
                    <a:cs typeface="+mn-ea"/>
                  </a:rPr>
                  <a:t>4</a:t>
                </a:r>
                <a:endParaRPr lang="zh-CN" altLang="en-US">
                  <a:solidFill>
                    <a:schemeClr val="accent4"/>
                  </a:solidFill>
                  <a:latin typeface="+mn-ea"/>
                  <a:cs typeface="+mn-ea"/>
                </a:endParaRPr>
              </a:p>
            </p:txBody>
          </p:sp>
        </p:grpSp>
        <p:sp>
          <p:nvSpPr>
            <p:cNvPr id="46" name="等腰三角形 6"/>
            <p:cNvSpPr/>
            <p:nvPr/>
          </p:nvSpPr>
          <p:spPr>
            <a:xfrm rot="5400000">
              <a:off x="-1652386" y="-393750"/>
              <a:ext cx="1631704" cy="1417894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47" name="等腰三角形 6"/>
            <p:cNvSpPr/>
            <p:nvPr/>
          </p:nvSpPr>
          <p:spPr>
            <a:xfrm rot="5400000">
              <a:off x="-1348920" y="-59336"/>
              <a:ext cx="862021" cy="749066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48" name="等腰三角形 6"/>
            <p:cNvSpPr/>
            <p:nvPr/>
          </p:nvSpPr>
          <p:spPr>
            <a:xfrm rot="5400000">
              <a:off x="-2743791" y="-273068"/>
              <a:ext cx="2569006" cy="1176531"/>
            </a:xfrm>
            <a:custGeom>
              <a:avLst/>
              <a:gdLst/>
              <a:ahLst/>
              <a:cxnLst/>
              <a:rect l="l" t="t" r="r" b="b"/>
              <a:pathLst>
                <a:path w="2952329" h="1352082">
                  <a:moveTo>
                    <a:pt x="679890" y="0"/>
                  </a:moveTo>
                  <a:lnTo>
                    <a:pt x="2269951" y="0"/>
                  </a:lnTo>
                  <a:lnTo>
                    <a:pt x="2926067" y="1131235"/>
                  </a:lnTo>
                  <a:cubicBezTo>
                    <a:pt x="2985941" y="1238976"/>
                    <a:pt x="2943438" y="1346718"/>
                    <a:pt x="2798562" y="1352082"/>
                  </a:cubicBezTo>
                  <a:lnTo>
                    <a:pt x="151278" y="1352082"/>
                  </a:lnTo>
                  <a:cubicBezTo>
                    <a:pt x="21024" y="1346716"/>
                    <a:pt x="-36100" y="1214601"/>
                    <a:pt x="23772" y="1131237"/>
                  </a:cubicBez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49" name="等腰三角形 6"/>
            <p:cNvSpPr/>
            <p:nvPr/>
          </p:nvSpPr>
          <p:spPr>
            <a:xfrm rot="5400000">
              <a:off x="-1290348" y="-125610"/>
              <a:ext cx="340008" cy="295455"/>
            </a:xfrm>
            <a:custGeom>
              <a:avLst/>
              <a:gdLst>
                <a:gd name="connsiteX0" fmla="*/ 1417657 w 1417657"/>
                <a:gd name="connsiteY0" fmla="*/ 1136219 h 1244094"/>
                <a:gd name="connsiteX1" fmla="*/ 1355376 w 1417657"/>
                <a:gd name="connsiteY1" fmla="*/ 1244094 h 1244094"/>
                <a:gd name="connsiteX2" fmla="*/ 62282 w 1417657"/>
                <a:gd name="connsiteY2" fmla="*/ 1244094 h 1244094"/>
                <a:gd name="connsiteX3" fmla="*/ 0 w 1417657"/>
                <a:gd name="connsiteY3" fmla="*/ 1136220 h 1244094"/>
                <a:gd name="connsiteX4" fmla="*/ 646118 w 1417657"/>
                <a:gd name="connsiteY4" fmla="*/ 22224 h 1244094"/>
                <a:gd name="connsiteX5" fmla="*/ 771540 w 1417657"/>
                <a:gd name="connsiteY5" fmla="*/ 22224 h 1244094"/>
                <a:gd name="connsiteX6" fmla="*/ 1417657 w 1417657"/>
                <a:gd name="connsiteY6" fmla="*/ 1136219 h 1244094"/>
                <a:gd name="connsiteX0-1" fmla="*/ 1417657 w 1417657"/>
                <a:gd name="connsiteY0-2" fmla="*/ 1148021 h 1255896"/>
                <a:gd name="connsiteX1-3" fmla="*/ 1355376 w 1417657"/>
                <a:gd name="connsiteY1-4" fmla="*/ 1255896 h 1255896"/>
                <a:gd name="connsiteX2-5" fmla="*/ 62282 w 1417657"/>
                <a:gd name="connsiteY2-6" fmla="*/ 1255896 h 1255896"/>
                <a:gd name="connsiteX3-7" fmla="*/ 0 w 1417657"/>
                <a:gd name="connsiteY3-8" fmla="*/ 1148022 h 1255896"/>
                <a:gd name="connsiteX4-9" fmla="*/ 646118 w 1417657"/>
                <a:gd name="connsiteY4-10" fmla="*/ 34026 h 1255896"/>
                <a:gd name="connsiteX5-11" fmla="*/ 771540 w 1417657"/>
                <a:gd name="connsiteY5-12" fmla="*/ 34026 h 1255896"/>
                <a:gd name="connsiteX6-13" fmla="*/ 1417657 w 1417657"/>
                <a:gd name="connsiteY6-14" fmla="*/ 1148021 h 1255896"/>
                <a:gd name="connsiteX0-15" fmla="*/ 1417657 w 1417657"/>
                <a:gd name="connsiteY0-16" fmla="*/ 1145256 h 1253131"/>
                <a:gd name="connsiteX1-17" fmla="*/ 1355376 w 1417657"/>
                <a:gd name="connsiteY1-18" fmla="*/ 1253131 h 1253131"/>
                <a:gd name="connsiteX2-19" fmla="*/ 62282 w 1417657"/>
                <a:gd name="connsiteY2-20" fmla="*/ 1253131 h 1253131"/>
                <a:gd name="connsiteX3-21" fmla="*/ 0 w 1417657"/>
                <a:gd name="connsiteY3-22" fmla="*/ 1145257 h 1253131"/>
                <a:gd name="connsiteX4-23" fmla="*/ 646118 w 1417657"/>
                <a:gd name="connsiteY4-24" fmla="*/ 31261 h 1253131"/>
                <a:gd name="connsiteX5-25" fmla="*/ 771540 w 1417657"/>
                <a:gd name="connsiteY5-26" fmla="*/ 31261 h 1253131"/>
                <a:gd name="connsiteX6-27" fmla="*/ 1417657 w 1417657"/>
                <a:gd name="connsiteY6-28" fmla="*/ 1145256 h 1253131"/>
                <a:gd name="connsiteX0-29" fmla="*/ 1422255 w 1422255"/>
                <a:gd name="connsiteY0-30" fmla="*/ 1145256 h 1253131"/>
                <a:gd name="connsiteX1-31" fmla="*/ 1359974 w 1422255"/>
                <a:gd name="connsiteY1-32" fmla="*/ 1253131 h 1253131"/>
                <a:gd name="connsiteX2-33" fmla="*/ 66880 w 1422255"/>
                <a:gd name="connsiteY2-34" fmla="*/ 1253131 h 1253131"/>
                <a:gd name="connsiteX3-35" fmla="*/ 4598 w 1422255"/>
                <a:gd name="connsiteY3-36" fmla="*/ 1145257 h 1253131"/>
                <a:gd name="connsiteX4-37" fmla="*/ 650716 w 1422255"/>
                <a:gd name="connsiteY4-38" fmla="*/ 31261 h 1253131"/>
                <a:gd name="connsiteX5-39" fmla="*/ 776138 w 1422255"/>
                <a:gd name="connsiteY5-40" fmla="*/ 31261 h 1253131"/>
                <a:gd name="connsiteX6-41" fmla="*/ 1422255 w 1422255"/>
                <a:gd name="connsiteY6-42" fmla="*/ 1145256 h 1253131"/>
                <a:gd name="connsiteX0-43" fmla="*/ 1426204 w 1426204"/>
                <a:gd name="connsiteY0-44" fmla="*/ 1145256 h 1253131"/>
                <a:gd name="connsiteX1-45" fmla="*/ 1363923 w 1426204"/>
                <a:gd name="connsiteY1-46" fmla="*/ 1253131 h 1253131"/>
                <a:gd name="connsiteX2-47" fmla="*/ 70829 w 1426204"/>
                <a:gd name="connsiteY2-48" fmla="*/ 1253131 h 1253131"/>
                <a:gd name="connsiteX3-49" fmla="*/ 8547 w 1426204"/>
                <a:gd name="connsiteY3-50" fmla="*/ 1145257 h 1253131"/>
                <a:gd name="connsiteX4-51" fmla="*/ 654665 w 1426204"/>
                <a:gd name="connsiteY4-52" fmla="*/ 31261 h 1253131"/>
                <a:gd name="connsiteX5-53" fmla="*/ 780087 w 1426204"/>
                <a:gd name="connsiteY5-54" fmla="*/ 31261 h 1253131"/>
                <a:gd name="connsiteX6-55" fmla="*/ 1426204 w 1426204"/>
                <a:gd name="connsiteY6-56" fmla="*/ 1145256 h 1253131"/>
                <a:gd name="connsiteX0-57" fmla="*/ 1429268 w 1429268"/>
                <a:gd name="connsiteY0-58" fmla="*/ 1145256 h 1253131"/>
                <a:gd name="connsiteX1-59" fmla="*/ 1366987 w 1429268"/>
                <a:gd name="connsiteY1-60" fmla="*/ 1253131 h 1253131"/>
                <a:gd name="connsiteX2-61" fmla="*/ 73893 w 1429268"/>
                <a:gd name="connsiteY2-62" fmla="*/ 1253131 h 1253131"/>
                <a:gd name="connsiteX3-63" fmla="*/ 11611 w 1429268"/>
                <a:gd name="connsiteY3-64" fmla="*/ 1145257 h 1253131"/>
                <a:gd name="connsiteX4-65" fmla="*/ 657729 w 1429268"/>
                <a:gd name="connsiteY4-66" fmla="*/ 31261 h 1253131"/>
                <a:gd name="connsiteX5-67" fmla="*/ 783151 w 1429268"/>
                <a:gd name="connsiteY5-68" fmla="*/ 31261 h 1253131"/>
                <a:gd name="connsiteX6-69" fmla="*/ 1429268 w 1429268"/>
                <a:gd name="connsiteY6-70" fmla="*/ 1145256 h 1253131"/>
                <a:gd name="connsiteX0-71" fmla="*/ 1429268 w 1435433"/>
                <a:gd name="connsiteY0-72" fmla="*/ 1145256 h 1253131"/>
                <a:gd name="connsiteX1-73" fmla="*/ 1366987 w 1435433"/>
                <a:gd name="connsiteY1-74" fmla="*/ 1253131 h 1253131"/>
                <a:gd name="connsiteX2-75" fmla="*/ 73893 w 1435433"/>
                <a:gd name="connsiteY2-76" fmla="*/ 1253131 h 1253131"/>
                <a:gd name="connsiteX3-77" fmla="*/ 11611 w 1435433"/>
                <a:gd name="connsiteY3-78" fmla="*/ 1145257 h 1253131"/>
                <a:gd name="connsiteX4-79" fmla="*/ 657729 w 1435433"/>
                <a:gd name="connsiteY4-80" fmla="*/ 31261 h 1253131"/>
                <a:gd name="connsiteX5-81" fmla="*/ 783151 w 1435433"/>
                <a:gd name="connsiteY5-82" fmla="*/ 31261 h 1253131"/>
                <a:gd name="connsiteX6-83" fmla="*/ 1429268 w 1435433"/>
                <a:gd name="connsiteY6-84" fmla="*/ 1145256 h 1253131"/>
                <a:gd name="connsiteX0-85" fmla="*/ 1429268 w 1438819"/>
                <a:gd name="connsiteY0-86" fmla="*/ 1145256 h 1253131"/>
                <a:gd name="connsiteX1-87" fmla="*/ 1366987 w 1438819"/>
                <a:gd name="connsiteY1-88" fmla="*/ 1253131 h 1253131"/>
                <a:gd name="connsiteX2-89" fmla="*/ 73893 w 1438819"/>
                <a:gd name="connsiteY2-90" fmla="*/ 1253131 h 1253131"/>
                <a:gd name="connsiteX3-91" fmla="*/ 11611 w 1438819"/>
                <a:gd name="connsiteY3-92" fmla="*/ 1145257 h 1253131"/>
                <a:gd name="connsiteX4-93" fmla="*/ 657729 w 1438819"/>
                <a:gd name="connsiteY4-94" fmla="*/ 31261 h 1253131"/>
                <a:gd name="connsiteX5-95" fmla="*/ 783151 w 1438819"/>
                <a:gd name="connsiteY5-96" fmla="*/ 31261 h 1253131"/>
                <a:gd name="connsiteX6-97" fmla="*/ 1429268 w 1438819"/>
                <a:gd name="connsiteY6-98" fmla="*/ 1145256 h 1253131"/>
                <a:gd name="connsiteX0-99" fmla="*/ 1429268 w 1439817"/>
                <a:gd name="connsiteY0-100" fmla="*/ 1145256 h 1253131"/>
                <a:gd name="connsiteX1-101" fmla="*/ 1366987 w 1439817"/>
                <a:gd name="connsiteY1-102" fmla="*/ 1253131 h 1253131"/>
                <a:gd name="connsiteX2-103" fmla="*/ 73893 w 1439817"/>
                <a:gd name="connsiteY2-104" fmla="*/ 1253131 h 1253131"/>
                <a:gd name="connsiteX3-105" fmla="*/ 11611 w 1439817"/>
                <a:gd name="connsiteY3-106" fmla="*/ 1145257 h 1253131"/>
                <a:gd name="connsiteX4-107" fmla="*/ 657729 w 1439817"/>
                <a:gd name="connsiteY4-108" fmla="*/ 31261 h 1253131"/>
                <a:gd name="connsiteX5-109" fmla="*/ 783151 w 1439817"/>
                <a:gd name="connsiteY5-110" fmla="*/ 31261 h 1253131"/>
                <a:gd name="connsiteX6-111" fmla="*/ 1429268 w 1439817"/>
                <a:gd name="connsiteY6-112" fmla="*/ 1145256 h 1253131"/>
                <a:gd name="connsiteX0-113" fmla="*/ 1429268 w 1442096"/>
                <a:gd name="connsiteY0-114" fmla="*/ 1145256 h 1253131"/>
                <a:gd name="connsiteX1-115" fmla="*/ 1366987 w 1442096"/>
                <a:gd name="connsiteY1-116" fmla="*/ 1253131 h 1253131"/>
                <a:gd name="connsiteX2-117" fmla="*/ 73893 w 1442096"/>
                <a:gd name="connsiteY2-118" fmla="*/ 1253131 h 1253131"/>
                <a:gd name="connsiteX3-119" fmla="*/ 11611 w 1442096"/>
                <a:gd name="connsiteY3-120" fmla="*/ 1145257 h 1253131"/>
                <a:gd name="connsiteX4-121" fmla="*/ 657729 w 1442096"/>
                <a:gd name="connsiteY4-122" fmla="*/ 31261 h 1253131"/>
                <a:gd name="connsiteX5-123" fmla="*/ 783151 w 1442096"/>
                <a:gd name="connsiteY5-124" fmla="*/ 31261 h 1253131"/>
                <a:gd name="connsiteX6-125" fmla="*/ 1429268 w 1442096"/>
                <a:gd name="connsiteY6-126" fmla="*/ 1145256 h 12531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442096" h="1253131">
                  <a:moveTo>
                    <a:pt x="1429268" y="1145256"/>
                  </a:move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78105" y="-9220"/>
                    <a:pt x="753250" y="-11602"/>
                    <a:pt x="783151" y="31261"/>
                  </a:cubicBezTo>
                  <a:lnTo>
                    <a:pt x="1429268" y="11452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+mn-ea"/>
              </a:endParaRPr>
            </a:p>
          </p:txBody>
        </p:sp>
        <p:sp>
          <p:nvSpPr>
            <p:cNvPr id="50" name="TextBox 7"/>
            <p:cNvSpPr txBox="1"/>
            <p:nvPr/>
          </p:nvSpPr>
          <p:spPr>
            <a:xfrm>
              <a:off x="-1932034" y="-647783"/>
              <a:ext cx="718643" cy="192595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1400" b="1">
                  <a:solidFill>
                    <a:schemeClr val="bg1"/>
                  </a:solidFill>
                  <a:latin typeface="+mn-ea"/>
                  <a:cs typeface="+mn-ea"/>
                </a:rPr>
                <a:t>数据加载</a:t>
              </a:r>
              <a:endParaRPr lang="en-US" altLang="zh-CN" sz="1400" b="1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+mn-ea"/>
                <a:cs typeface="+mn-ea"/>
              </a:rPr>
              <a:t>数据预处理和模型训练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+mn-ea"/>
                <a:cs typeface="+mn-ea"/>
              </a:rPr>
              <a:t>数据预处理和模型训练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55" y="1202239"/>
            <a:ext cx="4947292" cy="26677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55" y="4068085"/>
            <a:ext cx="4932217" cy="2591064"/>
          </a:xfrm>
          <a:prstGeom prst="rect">
            <a:avLst/>
          </a:prstGeom>
        </p:spPr>
      </p:pic>
      <p:sp>
        <p:nvSpPr>
          <p:cNvPr id="10" name="Text Box 13"/>
          <p:cNvSpPr txBox="1">
            <a:spLocks noChangeArrowheads="1"/>
          </p:cNvSpPr>
          <p:nvPr/>
        </p:nvSpPr>
        <p:spPr bwMode="gray">
          <a:xfrm>
            <a:off x="5639739" y="1188806"/>
            <a:ext cx="6117573" cy="5141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Char char="•"/>
            </a:pPr>
            <a:r>
              <a:rPr lang="zh-CN" altLang="en-US" sz="2400" b="1" dirty="0">
                <a:latin typeface="+mn-ea"/>
                <a:ea typeface="+mn-ea"/>
                <a:cs typeface="+mn-ea"/>
              </a:rPr>
              <a:t>采用</a:t>
            </a:r>
            <a:r>
              <a:rPr lang="en-US" altLang="zh-CN" sz="2400" b="1" dirty="0" err="1">
                <a:solidFill>
                  <a:srgbClr val="FF0000"/>
                </a:solidFill>
                <a:latin typeface="+mn-ea"/>
                <a:ea typeface="+mn-ea"/>
                <a:cs typeface="+mn-ea"/>
              </a:rPr>
              <a:t>AdamW</a:t>
            </a:r>
            <a:r>
              <a:rPr lang="zh-CN" altLang="en-US" sz="2400" b="1" dirty="0">
                <a:latin typeface="+mn-ea"/>
                <a:ea typeface="+mn-ea"/>
                <a:cs typeface="+mn-ea"/>
              </a:rPr>
              <a:t>优化器，在保留</a:t>
            </a:r>
            <a:r>
              <a:rPr lang="en-US" altLang="zh-CN" sz="2400" b="1" dirty="0">
                <a:latin typeface="+mn-ea"/>
                <a:ea typeface="+mn-ea"/>
                <a:cs typeface="+mn-ea"/>
              </a:rPr>
              <a:t>Adam</a:t>
            </a:r>
            <a:r>
              <a:rPr lang="zh-CN" altLang="en-US" sz="2400" b="1" dirty="0">
                <a:latin typeface="+mn-ea"/>
                <a:ea typeface="+mn-ea"/>
                <a:cs typeface="+mn-ea"/>
              </a:rPr>
              <a:t>优点</a:t>
            </a:r>
            <a:endParaRPr lang="en-US" altLang="zh-CN" sz="2400" b="1" dirty="0">
              <a:latin typeface="+mn-ea"/>
              <a:ea typeface="+mn-ea"/>
              <a:cs typeface="+mn-ea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400" b="1" dirty="0">
                <a:latin typeface="+mn-ea"/>
                <a:ea typeface="+mn-ea"/>
                <a:cs typeface="+mn-ea"/>
              </a:rPr>
              <a:t> 的同时，增加了权重衰减功能。</a:t>
            </a:r>
            <a:endParaRPr lang="en-US" altLang="zh-CN" sz="2400" b="1" dirty="0">
              <a:latin typeface="+mn-ea"/>
              <a:ea typeface="+mn-ea"/>
              <a:cs typeface="+mn-ea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Char char="•"/>
            </a:pPr>
            <a:r>
              <a:rPr lang="zh-CN" altLang="en-US" sz="2400" b="1" dirty="0">
                <a:latin typeface="+mn-ea"/>
                <a:ea typeface="+mn-ea"/>
                <a:cs typeface="+mn-ea"/>
              </a:rPr>
              <a:t>尝试</a:t>
            </a:r>
            <a:r>
              <a:rPr lang="en-US" altLang="zh-CN" sz="2400" b="1" dirty="0">
                <a:solidFill>
                  <a:srgbClr val="FF0000"/>
                </a:solidFill>
                <a:latin typeface="+mn-ea"/>
                <a:ea typeface="+mn-ea"/>
                <a:cs typeface="+mn-ea"/>
              </a:rPr>
              <a:t>cosine</a:t>
            </a:r>
            <a:r>
              <a:rPr lang="zh-CN" altLang="en-US" sz="2400" b="1" dirty="0">
                <a:effectLst/>
                <a:latin typeface="+mn-ea"/>
                <a:ea typeface="+mn-ea"/>
              </a:rPr>
              <a:t>和</a:t>
            </a:r>
            <a:r>
              <a:rPr lang="en-US" altLang="zh-CN" sz="2400" b="1" dirty="0" err="1">
                <a:solidFill>
                  <a:srgbClr val="FF0000"/>
                </a:solidFill>
                <a:effectLst/>
                <a:latin typeface="+mn-ea"/>
                <a:ea typeface="+mn-ea"/>
              </a:rPr>
              <a:t>reduce_on_plateau</a:t>
            </a:r>
            <a:r>
              <a:rPr lang="zh-CN" altLang="en-US" sz="2400" b="1" dirty="0">
                <a:latin typeface="+mn-ea"/>
                <a:ea typeface="+mn-ea"/>
              </a:rPr>
              <a:t>等</a:t>
            </a:r>
            <a:endParaRPr lang="en-US" altLang="zh-CN" sz="2400" b="1" dirty="0">
              <a:latin typeface="+mn-ea"/>
              <a:ea typeface="+mn-ea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400" b="1" dirty="0">
                <a:latin typeface="+mn-ea"/>
                <a:ea typeface="+mn-ea"/>
                <a:cs typeface="+mn-ea"/>
              </a:rPr>
              <a:t> 学习率调度器，使模型更快收敛至最优解。</a:t>
            </a:r>
            <a:endParaRPr lang="en-US" altLang="zh-CN" sz="2400" b="1" dirty="0">
              <a:latin typeface="+mn-ea"/>
              <a:ea typeface="+mn-ea"/>
              <a:cs typeface="+mn-ea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r>
              <a:rPr lang="en-US" altLang="zh-CN" sz="2400" b="1" dirty="0">
                <a:latin typeface="+mn-ea"/>
                <a:ea typeface="+mn-ea"/>
                <a:cs typeface="+mn-ea"/>
              </a:rPr>
              <a:t>·</a:t>
            </a:r>
            <a:r>
              <a:rPr lang="zh-CN" altLang="en-US" sz="2400" b="1" dirty="0">
                <a:latin typeface="+mn-ea"/>
                <a:ea typeface="+mn-ea"/>
                <a:cs typeface="+mn-ea"/>
              </a:rPr>
              <a:t>使用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  <a:ea typeface="+mn-ea"/>
                <a:cs typeface="+mn-ea"/>
              </a:rPr>
              <a:t>混合精度训练</a:t>
            </a:r>
            <a:r>
              <a:rPr lang="zh-CN" altLang="en-US" sz="2400" b="1" dirty="0">
                <a:latin typeface="+mn-ea"/>
                <a:ea typeface="+mn-ea"/>
                <a:cs typeface="+mn-ea"/>
              </a:rPr>
              <a:t>方法，配合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  <a:ea typeface="+mn-ea"/>
                <a:cs typeface="+mn-ea"/>
              </a:rPr>
              <a:t>梯度缩放</a:t>
            </a:r>
            <a:endParaRPr lang="en-US" altLang="zh-CN" sz="2400" b="1" dirty="0">
              <a:solidFill>
                <a:srgbClr val="FF0000"/>
              </a:solidFill>
              <a:latin typeface="+mn-ea"/>
              <a:ea typeface="+mn-ea"/>
              <a:cs typeface="+mn-ea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r>
              <a:rPr lang="en-US" altLang="zh-CN" sz="2400" b="1" dirty="0">
                <a:latin typeface="+mn-ea"/>
                <a:ea typeface="+mn-ea"/>
                <a:cs typeface="+mn-ea"/>
              </a:rPr>
              <a:t> </a:t>
            </a:r>
            <a:r>
              <a:rPr lang="zh-CN" altLang="en-US" sz="2400" b="1" dirty="0">
                <a:latin typeface="+mn-ea"/>
                <a:ea typeface="+mn-ea"/>
                <a:cs typeface="+mn-ea"/>
              </a:rPr>
              <a:t>技术，以提高训练速度和效率，并在一定</a:t>
            </a:r>
            <a:endParaRPr lang="en-US" altLang="zh-CN" sz="2400" b="1" dirty="0">
              <a:latin typeface="+mn-ea"/>
              <a:ea typeface="+mn-ea"/>
              <a:cs typeface="+mn-ea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400" b="1" dirty="0">
                <a:latin typeface="+mn-ea"/>
                <a:ea typeface="+mn-ea"/>
                <a:cs typeface="+mn-ea"/>
              </a:rPr>
              <a:t> 程度上保持模型性能。</a:t>
            </a:r>
            <a:endParaRPr lang="en-US" altLang="zh-CN" sz="2400" b="1" dirty="0">
              <a:latin typeface="+mn-ea"/>
              <a:ea typeface="+mn-ea"/>
              <a:cs typeface="+mn-ea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r>
              <a:rPr lang="en-US" altLang="zh-CN" sz="2400" b="1" dirty="0">
                <a:latin typeface="+mn-ea"/>
                <a:ea typeface="+mn-ea"/>
                <a:cs typeface="+mn-ea"/>
              </a:rPr>
              <a:t>·</a:t>
            </a:r>
            <a:r>
              <a:rPr lang="zh-CN" altLang="en-US" sz="2400" b="1" dirty="0">
                <a:latin typeface="+mn-ea"/>
                <a:ea typeface="+mn-ea"/>
                <a:cs typeface="+mn-ea"/>
              </a:rPr>
              <a:t>在训练过程定期可视化特征图，帮助理解</a:t>
            </a:r>
            <a:endParaRPr lang="en-US" altLang="zh-CN" sz="2400" b="1" dirty="0">
              <a:latin typeface="+mn-ea"/>
              <a:ea typeface="+mn-ea"/>
              <a:cs typeface="+mn-ea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400" b="1" dirty="0">
                <a:latin typeface="+mn-ea"/>
                <a:ea typeface="+mn-ea"/>
                <a:cs typeface="+mn-ea"/>
              </a:rPr>
              <a:t> 模型的内在工作机制，发现潜在的问题。</a:t>
            </a:r>
            <a:endParaRPr lang="en-US" altLang="zh-CN" sz="2400" b="1" dirty="0">
              <a:latin typeface="+mn-ea"/>
              <a:ea typeface="+mn-ea"/>
              <a:cs typeface="+mn-ea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endParaRPr lang="en-US" altLang="zh-CN" sz="2400" b="1" dirty="0">
              <a:latin typeface="+mn-ea"/>
              <a:ea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 l="13000" t="-7000" r="-13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7510072" cy="6858000"/>
          </a:xfrm>
          <a:prstGeom prst="rect">
            <a:avLst/>
          </a:prstGeom>
          <a:solidFill>
            <a:srgbClr val="6092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Rectangle 3"/>
          <p:cNvSpPr txBox="1">
            <a:spLocks noChangeArrowheads="1"/>
          </p:cNvSpPr>
          <p:nvPr/>
        </p:nvSpPr>
        <p:spPr bwMode="auto">
          <a:xfrm>
            <a:off x="8445334" y="1002608"/>
            <a:ext cx="1720134" cy="6014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anose="02010609030101010101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spcBef>
                <a:spcPct val="0"/>
              </a:spcBef>
              <a:buFontTx/>
              <a:buNone/>
            </a:pPr>
            <a:r>
              <a:rPr lang="zh-CN" altLang="en-US" sz="4400" b="1">
                <a:solidFill>
                  <a:schemeClr val="bg1"/>
                </a:solidFill>
              </a:rPr>
              <a:t>目录</a:t>
            </a:r>
          </a:p>
        </p:txBody>
      </p:sp>
      <p:sp>
        <p:nvSpPr>
          <p:cNvPr id="62" name="Text Box 5"/>
          <p:cNvSpPr txBox="1">
            <a:spLocks noChangeArrowheads="1"/>
          </p:cNvSpPr>
          <p:nvPr/>
        </p:nvSpPr>
        <p:spPr bwMode="auto">
          <a:xfrm>
            <a:off x="8358261" y="1561190"/>
            <a:ext cx="189428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anose="02010609030101010101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chemeClr val="bg1"/>
                </a:solidFill>
              </a:rPr>
              <a:t>C</a:t>
            </a:r>
            <a:r>
              <a:rPr lang="zh-CN" altLang="en-US" sz="3200">
                <a:solidFill>
                  <a:schemeClr val="bg1"/>
                </a:solidFill>
              </a:rPr>
              <a:t>ontents</a:t>
            </a:r>
          </a:p>
        </p:txBody>
      </p:sp>
      <p:grpSp>
        <p:nvGrpSpPr>
          <p:cNvPr id="63" name="组合 62"/>
          <p:cNvGrpSpPr/>
          <p:nvPr>
            <p:custDataLst>
              <p:tags r:id="rId1"/>
            </p:custDataLst>
          </p:nvPr>
        </p:nvGrpSpPr>
        <p:grpSpPr>
          <a:xfrm>
            <a:off x="1511324" y="1385322"/>
            <a:ext cx="2546015" cy="1130304"/>
            <a:chOff x="5185455" y="2389899"/>
            <a:chExt cx="2546015" cy="1130304"/>
          </a:xfrm>
        </p:grpSpPr>
        <p:sp>
          <p:nvSpPr>
            <p:cNvPr id="64" name="椭圆 63"/>
            <p:cNvSpPr/>
            <p:nvPr>
              <p:custDataLst>
                <p:tags r:id="rId11"/>
              </p:custDataLst>
            </p:nvPr>
          </p:nvSpPr>
          <p:spPr>
            <a:xfrm>
              <a:off x="5185455" y="2389899"/>
              <a:ext cx="910545" cy="910545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</a:rPr>
                <a:t>01</a:t>
              </a:r>
              <a:endParaRPr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66" name="文本框 65"/>
            <p:cNvSpPr txBox="1"/>
            <p:nvPr>
              <p:custDataLst>
                <p:tags r:id="rId12"/>
              </p:custDataLst>
            </p:nvPr>
          </p:nvSpPr>
          <p:spPr>
            <a:xfrm>
              <a:off x="6110513" y="2566096"/>
              <a:ext cx="162095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冬青黑体简体中文" panose="020B0300000000000000" pitchFamily="34" charset="-122"/>
                  <a:ea typeface="冬青黑体简体中文" panose="020B0300000000000000" pitchFamily="34" charset="-122"/>
                </a:rPr>
                <a:t>赛题分析</a:t>
              </a:r>
            </a:p>
            <a:p>
              <a:endParaRPr lang="zh-CN" altLang="en-US" sz="2800" dirty="0">
                <a:solidFill>
                  <a:schemeClr val="bg1"/>
                </a:solidFill>
                <a:latin typeface="冬青黑体简体中文" panose="020B0300000000000000" pitchFamily="34" charset="-122"/>
                <a:ea typeface="冬青黑体简体中文" panose="020B0300000000000000" pitchFamily="34" charset="-122"/>
              </a:endParaRPr>
            </a:p>
          </p:txBody>
        </p:sp>
      </p:grpSp>
      <p:grpSp>
        <p:nvGrpSpPr>
          <p:cNvPr id="68" name="组合 67"/>
          <p:cNvGrpSpPr/>
          <p:nvPr>
            <p:custDataLst>
              <p:tags r:id="rId2"/>
            </p:custDataLst>
          </p:nvPr>
        </p:nvGrpSpPr>
        <p:grpSpPr>
          <a:xfrm>
            <a:off x="1511324" y="2519570"/>
            <a:ext cx="2881382" cy="910545"/>
            <a:chOff x="5185455" y="2389899"/>
            <a:chExt cx="2881382" cy="910545"/>
          </a:xfrm>
        </p:grpSpPr>
        <p:sp>
          <p:nvSpPr>
            <p:cNvPr id="69" name="椭圆 68"/>
            <p:cNvSpPr/>
            <p:nvPr>
              <p:custDataLst>
                <p:tags r:id="rId9"/>
              </p:custDataLst>
            </p:nvPr>
          </p:nvSpPr>
          <p:spPr>
            <a:xfrm>
              <a:off x="5185455" y="2389899"/>
              <a:ext cx="910545" cy="910545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</a:rPr>
                <a:t>02</a:t>
              </a:r>
              <a:endParaRPr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10"/>
              </p:custDataLst>
            </p:nvPr>
          </p:nvSpPr>
          <p:spPr>
            <a:xfrm>
              <a:off x="6110513" y="2583876"/>
              <a:ext cx="19563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>
                  <a:solidFill>
                    <a:schemeClr val="bg1"/>
                  </a:solidFill>
                  <a:latin typeface="冬青黑体简体中文" panose="020B0300000000000000" pitchFamily="34" charset="-122"/>
                  <a:ea typeface="冬青黑体简体中文" panose="020B0300000000000000" pitchFamily="34" charset="-122"/>
                </a:rPr>
                <a:t>模型选择</a:t>
              </a:r>
            </a:p>
          </p:txBody>
        </p:sp>
      </p:grpSp>
      <p:grpSp>
        <p:nvGrpSpPr>
          <p:cNvPr id="73" name="组合 72"/>
          <p:cNvGrpSpPr/>
          <p:nvPr>
            <p:custDataLst>
              <p:tags r:id="rId3"/>
            </p:custDataLst>
          </p:nvPr>
        </p:nvGrpSpPr>
        <p:grpSpPr>
          <a:xfrm>
            <a:off x="1511324" y="3653818"/>
            <a:ext cx="4700451" cy="910545"/>
            <a:chOff x="5185455" y="2389899"/>
            <a:chExt cx="4700451" cy="910545"/>
          </a:xfrm>
        </p:grpSpPr>
        <p:sp>
          <p:nvSpPr>
            <p:cNvPr id="74" name="椭圆 73"/>
            <p:cNvSpPr/>
            <p:nvPr>
              <p:custDataLst>
                <p:tags r:id="rId7"/>
              </p:custDataLst>
            </p:nvPr>
          </p:nvSpPr>
          <p:spPr>
            <a:xfrm>
              <a:off x="5185455" y="2389899"/>
              <a:ext cx="910545" cy="910545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</a:rPr>
                <a:t>03</a:t>
              </a:r>
              <a:endParaRPr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76" name="文本框 75"/>
            <p:cNvSpPr txBox="1"/>
            <p:nvPr>
              <p:custDataLst>
                <p:tags r:id="rId8"/>
              </p:custDataLst>
            </p:nvPr>
          </p:nvSpPr>
          <p:spPr>
            <a:xfrm>
              <a:off x="6110513" y="2583241"/>
              <a:ext cx="377539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>
                  <a:solidFill>
                    <a:schemeClr val="bg1"/>
                  </a:solidFill>
                  <a:latin typeface="冬青黑体简体中文" panose="020B0300000000000000" pitchFamily="34" charset="-122"/>
                  <a:ea typeface="冬青黑体简体中文" panose="020B0300000000000000" pitchFamily="34" charset="-122"/>
                </a:rPr>
                <a:t>数据预处理和模型训练</a:t>
              </a:r>
            </a:p>
          </p:txBody>
        </p:sp>
      </p:grpSp>
      <p:grpSp>
        <p:nvGrpSpPr>
          <p:cNvPr id="78" name="组合 77"/>
          <p:cNvGrpSpPr/>
          <p:nvPr>
            <p:custDataLst>
              <p:tags r:id="rId4"/>
            </p:custDataLst>
          </p:nvPr>
        </p:nvGrpSpPr>
        <p:grpSpPr>
          <a:xfrm>
            <a:off x="1511324" y="4788065"/>
            <a:ext cx="3623233" cy="910545"/>
            <a:chOff x="5185455" y="2389899"/>
            <a:chExt cx="3623233" cy="910545"/>
          </a:xfrm>
        </p:grpSpPr>
        <p:sp>
          <p:nvSpPr>
            <p:cNvPr id="79" name="椭圆 78"/>
            <p:cNvSpPr/>
            <p:nvPr>
              <p:custDataLst>
                <p:tags r:id="rId5"/>
              </p:custDataLst>
            </p:nvPr>
          </p:nvSpPr>
          <p:spPr>
            <a:xfrm>
              <a:off x="5185455" y="2389899"/>
              <a:ext cx="910545" cy="910545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</a:rPr>
                <a:t>04</a:t>
              </a:r>
              <a:endParaRPr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81" name="文本框 80"/>
            <p:cNvSpPr txBox="1"/>
            <p:nvPr>
              <p:custDataLst>
                <p:tags r:id="rId6"/>
              </p:custDataLst>
            </p:nvPr>
          </p:nvSpPr>
          <p:spPr>
            <a:xfrm>
              <a:off x="6110513" y="2582606"/>
              <a:ext cx="26981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>
                  <a:solidFill>
                    <a:schemeClr val="bg1"/>
                  </a:solidFill>
                  <a:latin typeface="冬青黑体简体中文" panose="020B0300000000000000" pitchFamily="34" charset="-122"/>
                  <a:ea typeface="冬青黑体简体中文" panose="020B0300000000000000" pitchFamily="34" charset="-122"/>
                </a:rPr>
                <a:t>结果分析和展望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utoUpdateAnimBg="0"/>
      <p:bldP spid="62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61491" y="731612"/>
            <a:ext cx="1788342" cy="1505088"/>
            <a:chOff x="1729502" y="1220490"/>
            <a:chExt cx="1254056" cy="1055428"/>
          </a:xfrm>
        </p:grpSpPr>
        <p:sp>
          <p:nvSpPr>
            <p:cNvPr id="3" name="六边形 2"/>
            <p:cNvSpPr/>
            <p:nvPr/>
          </p:nvSpPr>
          <p:spPr>
            <a:xfrm>
              <a:off x="1729502" y="1220490"/>
              <a:ext cx="1224296" cy="1055428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0000">
                  <a:srgbClr val="E0E0E0"/>
                </a:gs>
                <a:gs pos="1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622300" dist="317500" dir="2400000" algn="tl" rotWithShape="0">
                <a:srgbClr val="69696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sz="2935">
                <a:solidFill>
                  <a:srgbClr val="6092A9"/>
                </a:solidFill>
              </a:endParaRPr>
            </a:p>
          </p:txBody>
        </p:sp>
        <p:sp>
          <p:nvSpPr>
            <p:cNvPr id="4" name="六边形 3"/>
            <p:cNvSpPr/>
            <p:nvPr/>
          </p:nvSpPr>
          <p:spPr>
            <a:xfrm>
              <a:off x="1759262" y="1220490"/>
              <a:ext cx="1224296" cy="1055428"/>
            </a:xfrm>
            <a:prstGeom prst="hexagon">
              <a:avLst/>
            </a:prstGeom>
            <a:gradFill>
              <a:gsLst>
                <a:gs pos="64000">
                  <a:srgbClr val="F3F3F3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rgbClr val="F9F9F9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sz="2935">
                <a:solidFill>
                  <a:srgbClr val="6092A9"/>
                </a:solidFill>
              </a:endParaRPr>
            </a:p>
          </p:txBody>
        </p:sp>
        <p:sp>
          <p:nvSpPr>
            <p:cNvPr id="5" name="TextBox 88"/>
            <p:cNvSpPr txBox="1"/>
            <p:nvPr/>
          </p:nvSpPr>
          <p:spPr>
            <a:xfrm>
              <a:off x="1928220" y="1388473"/>
              <a:ext cx="886380" cy="71946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6665" b="1" dirty="0">
                  <a:solidFill>
                    <a:srgbClr val="6092A9"/>
                  </a:solidFill>
                  <a:latin typeface="微软雅黑" panose="020B0503020204020204" charset="-122"/>
                  <a:ea typeface="微软雅黑" panose="020B0503020204020204" charset="-122"/>
                </a:rPr>
                <a:t>04</a:t>
              </a:r>
            </a:p>
          </p:txBody>
        </p:sp>
      </p:grpSp>
      <p:sp>
        <p:nvSpPr>
          <p:cNvPr id="6" name="TextBox 1"/>
          <p:cNvSpPr txBox="1"/>
          <p:nvPr/>
        </p:nvSpPr>
        <p:spPr>
          <a:xfrm>
            <a:off x="5207248" y="796358"/>
            <a:ext cx="41344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4000" b="1" spc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结果分析和展望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561"/>
          <p:cNvCxnSpPr/>
          <p:nvPr/>
        </p:nvCxnSpPr>
        <p:spPr>
          <a:xfrm>
            <a:off x="5961576" y="2122453"/>
            <a:ext cx="0" cy="413613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15905" y="2292092"/>
            <a:ext cx="4195849" cy="227381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cs typeface="+mn-ea"/>
              </a:rPr>
              <a:t>平均准确率：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cs typeface="+mn-ea"/>
              </a:rPr>
              <a:t>73.8%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cs typeface="+mn-ea"/>
              </a:rPr>
              <a:t>平均</a:t>
            </a:r>
            <a:r>
              <a:rPr lang="en-US" altLang="zh-CN" sz="2400" dirty="0">
                <a:latin typeface="微软雅黑" panose="020B0503020204020204" charset="-122"/>
                <a:cs typeface="+mn-ea"/>
              </a:rPr>
              <a:t>F1</a:t>
            </a:r>
            <a:r>
              <a:rPr lang="zh-CN" altLang="en-US" sz="2400" dirty="0">
                <a:latin typeface="微软雅黑" panose="020B0503020204020204" charset="-122"/>
                <a:cs typeface="+mn-ea"/>
              </a:rPr>
              <a:t>分数：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cs typeface="+mn-ea"/>
              </a:rPr>
              <a:t>0.719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cs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结果分析和展望</a:t>
            </a:r>
            <a:endParaRPr lang="zh-CN" altLang="en-US" dirty="0">
              <a:ea typeface="+mn-ea"/>
              <a:cs typeface="+mn-ea"/>
            </a:endParaRPr>
          </a:p>
        </p:txBody>
      </p:sp>
      <p:pic>
        <p:nvPicPr>
          <p:cNvPr id="41" name="图形 4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90952" y="1489763"/>
            <a:ext cx="3143250" cy="1905000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7243482" y="2017489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+mn-ea"/>
              </a:rPr>
              <a:t>train loss</a:t>
            </a:r>
            <a:endParaRPr lang="zh-CN" altLang="en-US" sz="1200" dirty="0">
              <a:latin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0377681" y="2017488"/>
            <a:ext cx="713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err="1">
                <a:latin typeface="+mn-ea"/>
              </a:rPr>
              <a:t>val</a:t>
            </a:r>
            <a:r>
              <a:rPr lang="en-US" altLang="zh-CN" sz="1200" dirty="0">
                <a:latin typeface="+mn-ea"/>
              </a:rPr>
              <a:t> loss</a:t>
            </a:r>
            <a:endParaRPr lang="zh-CN" altLang="en-US" sz="1200" dirty="0">
              <a:latin typeface="+mn-ea"/>
            </a:endParaRPr>
          </a:p>
        </p:txBody>
      </p:sp>
      <p:pic>
        <p:nvPicPr>
          <p:cNvPr id="49" name="图形 48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90952" y="3769448"/>
            <a:ext cx="3143250" cy="1905000"/>
          </a:xfrm>
          <a:prstGeom prst="rect">
            <a:avLst/>
          </a:prstGeom>
        </p:spPr>
      </p:pic>
      <p:sp>
        <p:nvSpPr>
          <p:cNvPr id="50" name="文本框 49"/>
          <p:cNvSpPr txBox="1"/>
          <p:nvPr/>
        </p:nvSpPr>
        <p:spPr>
          <a:xfrm>
            <a:off x="7255259" y="4403949"/>
            <a:ext cx="6721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err="1">
                <a:latin typeface="+mn-ea"/>
              </a:rPr>
              <a:t>val</a:t>
            </a:r>
            <a:r>
              <a:rPr lang="en-US" altLang="zh-CN" sz="1200" dirty="0">
                <a:latin typeface="+mn-ea"/>
              </a:rPr>
              <a:t> acc</a:t>
            </a:r>
            <a:endParaRPr lang="zh-CN" altLang="en-US" sz="1200" dirty="0">
              <a:latin typeface="+mn-ea"/>
            </a:endParaRPr>
          </a:p>
        </p:txBody>
      </p:sp>
      <p:pic>
        <p:nvPicPr>
          <p:cNvPr id="52" name="图形 51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14064" y="3728448"/>
            <a:ext cx="3143250" cy="1905000"/>
          </a:xfrm>
          <a:prstGeom prst="rect">
            <a:avLst/>
          </a:prstGeom>
        </p:spPr>
      </p:pic>
      <p:sp>
        <p:nvSpPr>
          <p:cNvPr id="53" name="文本框 52"/>
          <p:cNvSpPr txBox="1"/>
          <p:nvPr/>
        </p:nvSpPr>
        <p:spPr>
          <a:xfrm>
            <a:off x="10398520" y="4403949"/>
            <a:ext cx="5759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err="1">
                <a:latin typeface="+mn-ea"/>
              </a:rPr>
              <a:t>val</a:t>
            </a:r>
            <a:r>
              <a:rPr lang="en-US" altLang="zh-CN" sz="1200" dirty="0">
                <a:latin typeface="+mn-ea"/>
              </a:rPr>
              <a:t> f1</a:t>
            </a:r>
            <a:endParaRPr lang="zh-CN" altLang="en-US" sz="1200" dirty="0">
              <a:latin typeface="+mn-ea"/>
            </a:endParaRPr>
          </a:p>
        </p:txBody>
      </p:sp>
      <p:pic>
        <p:nvPicPr>
          <p:cNvPr id="55" name="图形 54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014064" y="1495614"/>
            <a:ext cx="3143250" cy="1905000"/>
          </a:xfrm>
          <a:prstGeom prst="rect">
            <a:avLst/>
          </a:prstGeom>
        </p:spPr>
      </p:pic>
      <p:pic>
        <p:nvPicPr>
          <p:cNvPr id="3" name="图片 2" descr="Rplot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1827" y="3766102"/>
            <a:ext cx="4040505" cy="2720975"/>
          </a:xfrm>
          <a:prstGeom prst="rect">
            <a:avLst/>
          </a:prstGeom>
        </p:spPr>
      </p:pic>
      <p:pic>
        <p:nvPicPr>
          <p:cNvPr id="4" name="图片 3" descr="Validation_Class_0_Accuracy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06612" y="5601252"/>
            <a:ext cx="913130" cy="553720"/>
          </a:xfrm>
          <a:prstGeom prst="rect">
            <a:avLst/>
          </a:prstGeom>
        </p:spPr>
      </p:pic>
      <p:pic>
        <p:nvPicPr>
          <p:cNvPr id="5" name="图片 4" descr="Validation_Class_1_Accuracy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504782" y="4883702"/>
            <a:ext cx="915035" cy="554990"/>
          </a:xfrm>
          <a:prstGeom prst="rect">
            <a:avLst/>
          </a:prstGeom>
        </p:spPr>
      </p:pic>
      <p:pic>
        <p:nvPicPr>
          <p:cNvPr id="6" name="图片 5" descr="Validation_Class_2_Accuracy"/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032467" y="5596807"/>
            <a:ext cx="920750" cy="558165"/>
          </a:xfrm>
          <a:prstGeom prst="rect">
            <a:avLst/>
          </a:prstGeom>
        </p:spPr>
      </p:pic>
      <p:pic>
        <p:nvPicPr>
          <p:cNvPr id="7" name="图片 6" descr="Validation_Class_3_Accuracy"/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699217" y="4883702"/>
            <a:ext cx="876935" cy="532130"/>
          </a:xfrm>
          <a:prstGeom prst="rect">
            <a:avLst/>
          </a:prstGeom>
        </p:spPr>
      </p:pic>
      <p:pic>
        <p:nvPicPr>
          <p:cNvPr id="9" name="图片 8" descr="Validation_Class_4_Accuracy"/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250397" y="5585377"/>
            <a:ext cx="939800" cy="569595"/>
          </a:xfrm>
          <a:prstGeom prst="rect">
            <a:avLst/>
          </a:prstGeom>
        </p:spPr>
      </p:pic>
      <p:pic>
        <p:nvPicPr>
          <p:cNvPr id="10" name="图片 9" descr="Validation_Class_5_Accuracy"/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3880952" y="4883702"/>
            <a:ext cx="875665" cy="531495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92D45511-D733-33D3-EA89-620AE9BEEFB1}"/>
              </a:ext>
            </a:extLst>
          </p:cNvPr>
          <p:cNvGrpSpPr/>
          <p:nvPr/>
        </p:nvGrpSpPr>
        <p:grpSpPr>
          <a:xfrm>
            <a:off x="1046947" y="1182135"/>
            <a:ext cx="3143250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12" name="Rectangle 402">
              <a:extLst>
                <a:ext uri="{FF2B5EF4-FFF2-40B4-BE49-F238E27FC236}">
                  <a16:creationId xmlns:a16="http://schemas.microsoft.com/office/drawing/2014/main" id="{505FB683-C117-6D08-2FEE-18AC60098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3" name="Rectangle 439">
              <a:extLst>
                <a:ext uri="{FF2B5EF4-FFF2-40B4-BE49-F238E27FC236}">
                  <a16:creationId xmlns:a16="http://schemas.microsoft.com/office/drawing/2014/main" id="{B952D2F2-8CCB-93AA-7DCA-249FF67B2E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4" name="AutoShape 440">
              <a:extLst>
                <a:ext uri="{FF2B5EF4-FFF2-40B4-BE49-F238E27FC236}">
                  <a16:creationId xmlns:a16="http://schemas.microsoft.com/office/drawing/2014/main" id="{470E4473-377B-FD07-DDD4-19B5A39D7AA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863466" y="2133065"/>
              <a:ext cx="257305" cy="11232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5" name="Rectangle 444">
              <a:extLst>
                <a:ext uri="{FF2B5EF4-FFF2-40B4-BE49-F238E27FC236}">
                  <a16:creationId xmlns:a16="http://schemas.microsoft.com/office/drawing/2014/main" id="{13B147FB-A8FC-A027-386C-97A3A90E7A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77" y="2252663"/>
              <a:ext cx="1822389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altLang="zh-CN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BIRADS</a:t>
              </a:r>
              <a:r>
                <a:rPr lang="zh-CN" altLang="en-US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分类（</a:t>
              </a:r>
              <a:r>
                <a:rPr lang="en-US" altLang="zh-CN" sz="2300" b="1" dirty="0" err="1">
                  <a:solidFill>
                    <a:schemeClr val="bg1"/>
                  </a:solidFill>
                  <a:ea typeface="HY헤드라인M"/>
                  <a:cs typeface="HY헤드라인M"/>
                </a:rPr>
                <a:t>testA</a:t>
              </a:r>
              <a:r>
                <a:rPr lang="en-US" altLang="zh-CN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561"/>
          <p:cNvCxnSpPr/>
          <p:nvPr>
            <p:custDataLst>
              <p:tags r:id="rId1"/>
            </p:custDataLst>
          </p:nvPr>
        </p:nvCxnSpPr>
        <p:spPr>
          <a:xfrm>
            <a:off x="6000002" y="1538311"/>
            <a:ext cx="0" cy="413613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94227" y="2005939"/>
            <a:ext cx="4195849" cy="4326942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cs typeface="+mn-ea"/>
              </a:rPr>
              <a:t>平均准确率：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cs typeface="+mn-ea"/>
              </a:rPr>
              <a:t>85.9%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cs typeface="+mn-ea"/>
              </a:rPr>
              <a:t>平均</a:t>
            </a:r>
            <a:r>
              <a:rPr lang="en-US" altLang="zh-CN" sz="2400" dirty="0">
                <a:latin typeface="微软雅黑" panose="020B0503020204020204" charset="-122"/>
                <a:cs typeface="+mn-ea"/>
              </a:rPr>
              <a:t>F1</a:t>
            </a:r>
            <a:r>
              <a:rPr lang="zh-CN" altLang="en-US" sz="2400" dirty="0">
                <a:latin typeface="微软雅黑" panose="020B0503020204020204" charset="-122"/>
                <a:cs typeface="+mn-ea"/>
              </a:rPr>
              <a:t>分数：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cs typeface="+mn-ea"/>
              </a:rPr>
              <a:t>0.700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solidFill>
                <a:srgbClr val="FF0000"/>
              </a:solidFill>
              <a:latin typeface="微软雅黑" panose="020B0503020204020204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cs typeface="+mn-ea"/>
              </a:rPr>
              <a:t>边缘：光整和不光整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cs typeface="+mn-ea"/>
              </a:rPr>
              <a:t>钙化：有钙化和无钙化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cs typeface="+mn-ea"/>
              </a:rPr>
              <a:t>方位：平行和不平行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cs typeface="+mn-ea"/>
              </a:rPr>
              <a:t>形状：规则和不规则</a:t>
            </a:r>
            <a:endParaRPr lang="en-US" altLang="zh-CN" sz="2400" dirty="0">
              <a:latin typeface="微软雅黑" panose="020B0503020204020204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cs typeface="+mn-ea"/>
            </a:endParaRPr>
          </a:p>
        </p:txBody>
      </p:sp>
      <p:sp>
        <p:nvSpPr>
          <p:cNvPr id="22" name="Rectangle 12"/>
          <p:cNvSpPr/>
          <p:nvPr/>
        </p:nvSpPr>
        <p:spPr>
          <a:xfrm>
            <a:off x="291979" y="6170517"/>
            <a:ext cx="3263938" cy="48000"/>
          </a:xfrm>
          <a:prstGeom prst="rect">
            <a:avLst/>
          </a:prstGeom>
          <a:pattFill prst="ltDnDiag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en-US">
              <a:latin typeface="+mn-ea"/>
              <a:cs typeface="+mn-ea"/>
            </a:endParaRPr>
          </a:p>
        </p:txBody>
      </p:sp>
      <p:grpSp>
        <p:nvGrpSpPr>
          <p:cNvPr id="23" name="Group 14"/>
          <p:cNvGrpSpPr/>
          <p:nvPr/>
        </p:nvGrpSpPr>
        <p:grpSpPr bwMode="auto">
          <a:xfrm>
            <a:off x="266967" y="6458551"/>
            <a:ext cx="1504753" cy="247649"/>
            <a:chOff x="0" y="0"/>
            <a:chExt cx="1896" cy="31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4" name="AutoShape 15"/>
            <p:cNvSpPr/>
            <p:nvPr/>
          </p:nvSpPr>
          <p:spPr bwMode="auto">
            <a:xfrm>
              <a:off x="0" y="0"/>
              <a:ext cx="308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25" name="AutoShape 16"/>
            <p:cNvSpPr/>
            <p:nvPr/>
          </p:nvSpPr>
          <p:spPr bwMode="auto">
            <a:xfrm>
              <a:off x="399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26" name="AutoShape 17"/>
            <p:cNvSpPr/>
            <p:nvPr/>
          </p:nvSpPr>
          <p:spPr bwMode="auto">
            <a:xfrm>
              <a:off x="793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27" name="AutoShape 18"/>
            <p:cNvSpPr/>
            <p:nvPr/>
          </p:nvSpPr>
          <p:spPr bwMode="auto">
            <a:xfrm>
              <a:off x="1187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28" name="AutoShape 19"/>
            <p:cNvSpPr/>
            <p:nvPr/>
          </p:nvSpPr>
          <p:spPr bwMode="auto">
            <a:xfrm>
              <a:off x="1587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</p:grpSp>
      <p:grpSp>
        <p:nvGrpSpPr>
          <p:cNvPr id="29" name="Group 20"/>
          <p:cNvGrpSpPr/>
          <p:nvPr/>
        </p:nvGrpSpPr>
        <p:grpSpPr bwMode="auto">
          <a:xfrm>
            <a:off x="266968" y="6459410"/>
            <a:ext cx="1187295" cy="247651"/>
            <a:chOff x="0" y="0"/>
            <a:chExt cx="1496" cy="312"/>
          </a:xfrm>
          <a:solidFill>
            <a:schemeClr val="accent2"/>
          </a:solidFill>
        </p:grpSpPr>
        <p:sp>
          <p:nvSpPr>
            <p:cNvPr id="30" name="AutoShape 21"/>
            <p:cNvSpPr/>
            <p:nvPr/>
          </p:nvSpPr>
          <p:spPr bwMode="auto">
            <a:xfrm>
              <a:off x="0" y="0"/>
              <a:ext cx="308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1" name="AutoShape 22"/>
            <p:cNvSpPr/>
            <p:nvPr/>
          </p:nvSpPr>
          <p:spPr bwMode="auto">
            <a:xfrm>
              <a:off x="399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2" name="AutoShape 23"/>
            <p:cNvSpPr/>
            <p:nvPr/>
          </p:nvSpPr>
          <p:spPr bwMode="auto">
            <a:xfrm>
              <a:off x="793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3" name="AutoShape 24"/>
            <p:cNvSpPr/>
            <p:nvPr/>
          </p:nvSpPr>
          <p:spPr bwMode="auto">
            <a:xfrm>
              <a:off x="1187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结果分析和展望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7322185" y="4559300"/>
            <a:ext cx="3287395" cy="2882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7322820" y="3881120"/>
            <a:ext cx="3183255" cy="2882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7322820" y="3203575"/>
            <a:ext cx="2946400" cy="2882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7323027" y="2525383"/>
            <a:ext cx="3118273" cy="28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322455" y="1940768"/>
            <a:ext cx="3985040" cy="3365639"/>
            <a:chOff x="2085451" y="2010617"/>
            <a:chExt cx="3985040" cy="3365639"/>
          </a:xfrm>
        </p:grpSpPr>
        <p:cxnSp>
          <p:nvCxnSpPr>
            <p:cNvPr id="118" name="直接箭头连接符 117"/>
            <p:cNvCxnSpPr/>
            <p:nvPr/>
          </p:nvCxnSpPr>
          <p:spPr>
            <a:xfrm>
              <a:off x="2086024" y="5376256"/>
              <a:ext cx="398446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箭头连接符 119"/>
            <p:cNvCxnSpPr/>
            <p:nvPr/>
          </p:nvCxnSpPr>
          <p:spPr>
            <a:xfrm flipV="1">
              <a:off x="2085451" y="2010617"/>
              <a:ext cx="571" cy="3344883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10609836" y="2525383"/>
            <a:ext cx="1261745" cy="2322195"/>
            <a:chOff x="5372832" y="2595233"/>
            <a:chExt cx="1261745" cy="2322195"/>
          </a:xfrm>
        </p:grpSpPr>
        <p:sp>
          <p:nvSpPr>
            <p:cNvPr id="134" name="TextBox 133"/>
            <p:cNvSpPr txBox="1"/>
            <p:nvPr/>
          </p:nvSpPr>
          <p:spPr>
            <a:xfrm>
              <a:off x="5372832" y="2595233"/>
              <a:ext cx="917575" cy="567690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noAutofit/>
            </a:bodyPr>
            <a:lstStyle/>
            <a:p>
              <a:r>
                <a:rPr lang="en-US" altLang="zh-CN" spc="-151" dirty="0">
                  <a:solidFill>
                    <a:schemeClr val="bg1">
                      <a:lumMod val="50000"/>
                    </a:schemeClr>
                  </a:solidFill>
                  <a:cs typeface="+mn-ea"/>
                </a:rPr>
                <a:t>84.94%</a:t>
              </a:r>
              <a:endParaRPr lang="zh-CN" altLang="en-US" spc="-151" dirty="0">
                <a:solidFill>
                  <a:schemeClr val="bg1">
                    <a:lumMod val="50000"/>
                  </a:schemeClr>
                </a:solidFill>
                <a:cs typeface="+mn-ea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5372832" y="3273413"/>
              <a:ext cx="1004570" cy="452755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noAutofit/>
            </a:bodyPr>
            <a:lstStyle/>
            <a:p>
              <a:r>
                <a:rPr lang="en-US" altLang="zh-CN" spc="-151" dirty="0">
                  <a:solidFill>
                    <a:schemeClr val="bg1">
                      <a:lumMod val="50000"/>
                    </a:schemeClr>
                  </a:solidFill>
                  <a:cs typeface="+mn-ea"/>
                </a:rPr>
                <a:t>80.98%</a:t>
              </a:r>
              <a:endParaRPr lang="zh-CN" altLang="en-US" spc="-151" dirty="0">
                <a:solidFill>
                  <a:schemeClr val="bg1">
                    <a:lumMod val="50000"/>
                  </a:schemeClr>
                </a:solidFill>
                <a:cs typeface="+mn-ea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5372832" y="3950958"/>
              <a:ext cx="1261745" cy="584835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noAutofit/>
            </a:bodyPr>
            <a:lstStyle/>
            <a:p>
              <a:r>
                <a:rPr lang="en-US" altLang="zh-CN" spc="-151" dirty="0">
                  <a:solidFill>
                    <a:schemeClr val="bg1">
                      <a:lumMod val="50000"/>
                    </a:schemeClr>
                  </a:solidFill>
                  <a:cs typeface="+mn-ea"/>
                </a:rPr>
                <a:t>86.88%</a:t>
              </a:r>
              <a:endParaRPr lang="zh-CN" altLang="en-US" spc="-151" dirty="0">
                <a:solidFill>
                  <a:schemeClr val="bg1">
                    <a:lumMod val="50000"/>
                  </a:schemeClr>
                </a:solidFill>
                <a:cs typeface="+mn-ea"/>
              </a:endParaRP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5372832" y="4550398"/>
              <a:ext cx="1070610" cy="367030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noAutofit/>
            </a:bodyPr>
            <a:lstStyle/>
            <a:p>
              <a:r>
                <a:rPr lang="en-US" altLang="zh-CN" spc="-151" dirty="0">
                  <a:solidFill>
                    <a:schemeClr val="bg1">
                      <a:lumMod val="50000"/>
                    </a:schemeClr>
                  </a:solidFill>
                  <a:cs typeface="+mn-ea"/>
                </a:rPr>
                <a:t>90.84%</a:t>
              </a:r>
              <a:endParaRPr lang="zh-CN" altLang="en-US" spc="-151" dirty="0">
                <a:solidFill>
                  <a:schemeClr val="bg1">
                    <a:lumMod val="50000"/>
                  </a:schemeClr>
                </a:solidFill>
                <a:cs typeface="+mn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667920" y="2506221"/>
            <a:ext cx="720080" cy="2389890"/>
            <a:chOff x="1430916" y="2576071"/>
            <a:chExt cx="720080" cy="2389890"/>
          </a:xfrm>
        </p:grpSpPr>
        <p:sp>
          <p:nvSpPr>
            <p:cNvPr id="129" name="TextBox 128"/>
            <p:cNvSpPr txBox="1"/>
            <p:nvPr/>
          </p:nvSpPr>
          <p:spPr>
            <a:xfrm>
              <a:off x="1430916" y="4598931"/>
              <a:ext cx="720080" cy="367030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r>
                <a:rPr lang="zh-CN" altLang="en-US" spc="-151" dirty="0">
                  <a:solidFill>
                    <a:schemeClr val="bg1">
                      <a:lumMod val="50000"/>
                    </a:schemeClr>
                  </a:solidFill>
                  <a:cs typeface="+mn-ea"/>
                </a:rPr>
                <a:t>形状</a:t>
              </a: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1430916" y="3951251"/>
              <a:ext cx="720080" cy="367030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r>
                <a:rPr lang="zh-CN" altLang="en-US" spc="-151" dirty="0">
                  <a:solidFill>
                    <a:schemeClr val="bg1">
                      <a:lumMod val="50000"/>
                    </a:schemeClr>
                  </a:solidFill>
                  <a:cs typeface="+mn-ea"/>
                </a:rPr>
                <a:t>方位</a:t>
              </a: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1430916" y="3292707"/>
              <a:ext cx="720080" cy="367030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r>
                <a:rPr lang="zh-CN" altLang="en-US" spc="-151" dirty="0">
                  <a:solidFill>
                    <a:schemeClr val="bg1">
                      <a:lumMod val="50000"/>
                    </a:schemeClr>
                  </a:solidFill>
                  <a:cs typeface="+mn-ea"/>
                </a:rPr>
                <a:t>钙化</a:t>
              </a: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1430916" y="2576071"/>
              <a:ext cx="720080" cy="367030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r>
                <a:rPr lang="zh-CN" altLang="en-US" spc="-151" dirty="0">
                  <a:solidFill>
                    <a:schemeClr val="bg1">
                      <a:lumMod val="50000"/>
                    </a:schemeClr>
                  </a:solidFill>
                  <a:cs typeface="+mn-ea"/>
                </a:rPr>
                <a:t>边缘</a:t>
              </a:r>
            </a:p>
          </p:txBody>
        </p:sp>
      </p:grpSp>
      <p:sp>
        <p:nvSpPr>
          <p:cNvPr id="6" name="TextBox 139"/>
          <p:cNvSpPr txBox="1"/>
          <p:nvPr/>
        </p:nvSpPr>
        <p:spPr>
          <a:xfrm>
            <a:off x="6763170" y="1749301"/>
            <a:ext cx="720080" cy="335915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r>
              <a:rPr lang="zh-CN" altLang="en-US" sz="1600" spc="-151" dirty="0">
                <a:solidFill>
                  <a:schemeClr val="bg1">
                    <a:lumMod val="50000"/>
                  </a:schemeClr>
                </a:solidFill>
                <a:cs typeface="+mn-ea"/>
              </a:rPr>
              <a:t>特征</a:t>
            </a:r>
          </a:p>
        </p:txBody>
      </p:sp>
      <p:sp>
        <p:nvSpPr>
          <p:cNvPr id="7" name="TextBox 139"/>
          <p:cNvSpPr txBox="1"/>
          <p:nvPr/>
        </p:nvSpPr>
        <p:spPr>
          <a:xfrm>
            <a:off x="11056620" y="5327650"/>
            <a:ext cx="901700" cy="335915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r>
              <a:rPr lang="zh-CN" altLang="en-US" sz="1600" spc="-151" dirty="0">
                <a:solidFill>
                  <a:schemeClr val="bg1">
                    <a:lumMod val="50000"/>
                  </a:schemeClr>
                </a:solidFill>
                <a:cs typeface="+mn-ea"/>
              </a:rPr>
              <a:t>准确率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CBD3008-173A-339A-A438-E84299F3A48D}"/>
              </a:ext>
            </a:extLst>
          </p:cNvPr>
          <p:cNvGrpSpPr/>
          <p:nvPr/>
        </p:nvGrpSpPr>
        <p:grpSpPr>
          <a:xfrm>
            <a:off x="1037853" y="1186967"/>
            <a:ext cx="3143250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12" name="Rectangle 402">
              <a:extLst>
                <a:ext uri="{FF2B5EF4-FFF2-40B4-BE49-F238E27FC236}">
                  <a16:creationId xmlns:a16="http://schemas.microsoft.com/office/drawing/2014/main" id="{4AF7D269-F9BA-5F77-8F4A-15613F652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3" name="Rectangle 439">
              <a:extLst>
                <a:ext uri="{FF2B5EF4-FFF2-40B4-BE49-F238E27FC236}">
                  <a16:creationId xmlns:a16="http://schemas.microsoft.com/office/drawing/2014/main" id="{2C67286D-5AFE-ADA3-EE63-CD670720D7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4" name="AutoShape 440">
              <a:extLst>
                <a:ext uri="{FF2B5EF4-FFF2-40B4-BE49-F238E27FC236}">
                  <a16:creationId xmlns:a16="http://schemas.microsoft.com/office/drawing/2014/main" id="{553808C5-392F-7632-86C7-2214B67EBDB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863466" y="2133065"/>
              <a:ext cx="257305" cy="11232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5" name="Rectangle 444">
              <a:extLst>
                <a:ext uri="{FF2B5EF4-FFF2-40B4-BE49-F238E27FC236}">
                  <a16:creationId xmlns:a16="http://schemas.microsoft.com/office/drawing/2014/main" id="{E602EC1E-5E12-AFAE-D06C-212B7B476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1023" y="2252663"/>
              <a:ext cx="1257097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特征识别</a:t>
              </a:r>
              <a:r>
                <a:rPr lang="en-US" altLang="zh-CN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(</a:t>
              </a:r>
              <a:r>
                <a:rPr lang="en-US" altLang="zh-CN" sz="2300" b="1" dirty="0" err="1">
                  <a:solidFill>
                    <a:schemeClr val="bg1"/>
                  </a:solidFill>
                  <a:ea typeface="HY헤드라인M"/>
                  <a:cs typeface="HY헤드라인M"/>
                </a:rPr>
                <a:t>testA</a:t>
              </a:r>
              <a:r>
                <a:rPr lang="en-US" altLang="zh-CN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3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3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1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3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4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3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7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bldLvl="0" animBg="1"/>
      <p:bldP spid="112" grpId="0" bldLvl="0" animBg="1"/>
      <p:bldP spid="113" grpId="0" bldLvl="0" animBg="1"/>
      <p:bldP spid="114" grpId="0" bldLvl="0" animBg="1"/>
      <p:bldP spid="115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结果分析和展望</a:t>
            </a:r>
            <a:endParaRPr lang="zh-CN" altLang="en-US">
              <a:ea typeface="+mn-ea"/>
              <a:cs typeface="+mn-ea"/>
            </a:endParaRPr>
          </a:p>
        </p:txBody>
      </p:sp>
      <p:sp>
        <p:nvSpPr>
          <p:cNvPr id="22" name="Rectangle 10"/>
          <p:cNvSpPr/>
          <p:nvPr/>
        </p:nvSpPr>
        <p:spPr>
          <a:xfrm>
            <a:off x="395666" y="2097425"/>
            <a:ext cx="6183720" cy="4428701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</a:t>
            </a: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</a:t>
            </a: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</a:t>
            </a: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这三类病变的分类准确性较差，</a:t>
            </a:r>
            <a:endParaRPr lang="en-US" altLang="zh-CN" sz="2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可能原因如下：</a:t>
            </a:r>
            <a:endParaRPr lang="en-US" altLang="zh-CN" sz="2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algn="l" fontAlgn="auto">
              <a:lnSpc>
                <a:spcPct val="150000"/>
              </a:lnSpc>
            </a:pPr>
            <a:endParaRPr lang="zh-CN" altLang="en-US" sz="2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 algn="l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有的乳腺</a:t>
            </a:r>
            <a:r>
              <a:rPr lang="zh-CN" altLang="en-US" sz="2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非常小</a:t>
            </a: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而且</a:t>
            </a:r>
            <a:r>
              <a:rPr lang="zh-CN" altLang="en-US" sz="2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形状不规则</a:t>
            </a: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，有的</a:t>
            </a: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与周围</a:t>
            </a:r>
          </a:p>
          <a:p>
            <a:pPr indent="0" algn="l" fontAlgn="auto">
              <a:lnSpc>
                <a:spcPct val="150000"/>
              </a:lnSpc>
            </a:pP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组织高度相似，</a:t>
            </a: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模型难以精确定位肿瘤并对</a:t>
            </a:r>
          </a:p>
          <a:p>
            <a:pPr indent="0" algn="l" fontAlgn="auto">
              <a:lnSpc>
                <a:spcPct val="150000"/>
              </a:lnSpc>
            </a:pP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其正确分类。</a:t>
            </a:r>
            <a:endParaRPr lang="en-US" altLang="zh-CN" sz="2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algn="l" fontAlgn="auto">
              <a:lnSpc>
                <a:spcPct val="150000"/>
              </a:lnSpc>
            </a:pPr>
            <a:endParaRPr lang="en-US" altLang="zh-CN" sz="2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 algn="l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4A、4B和4C</a:t>
            </a:r>
            <a:r>
              <a:rPr lang="en-US" altLang="zh-CN" sz="2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类别的</a:t>
            </a:r>
            <a:r>
              <a:rPr lang="zh-CN" altLang="en-US" sz="2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乳腺</a:t>
            </a:r>
            <a:r>
              <a:rPr lang="en-US" altLang="zh-CN" sz="2100" dirty="0" err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特征</a:t>
            </a:r>
            <a:r>
              <a:rPr lang="zh-CN" altLang="en-US" sz="2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相比其他类别</a:t>
            </a:r>
            <a:r>
              <a:rPr lang="en-US" altLang="zh-CN" sz="2100" dirty="0" err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更加</a:t>
            </a:r>
            <a:endParaRPr lang="en-US" altLang="zh-CN" sz="21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en-US" altLang="zh-CN" sz="2100" dirty="0" err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复杂</a:t>
            </a:r>
            <a:r>
              <a:rPr lang="zh-CN" altLang="en-US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模型可能难以从中提取有效的区分特征。</a:t>
            </a:r>
          </a:p>
        </p:txBody>
      </p:sp>
      <p:pic>
        <p:nvPicPr>
          <p:cNvPr id="23" name="图片 22" descr="feature_map_epoch_102_label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050" y="1205230"/>
            <a:ext cx="4626610" cy="2296160"/>
          </a:xfrm>
          <a:prstGeom prst="rect">
            <a:avLst/>
          </a:prstGeom>
        </p:spPr>
      </p:pic>
      <p:pic>
        <p:nvPicPr>
          <p:cNvPr id="25" name="图片 24" descr="feature_map_epoch_151_label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4050" y="3871595"/>
            <a:ext cx="4627245" cy="2296160"/>
          </a:xfrm>
          <a:prstGeom prst="rect">
            <a:avLst/>
          </a:prstGeom>
        </p:spPr>
      </p:pic>
      <p:sp>
        <p:nvSpPr>
          <p:cNvPr id="26" name="TextBox 139"/>
          <p:cNvSpPr txBox="1"/>
          <p:nvPr/>
        </p:nvSpPr>
        <p:spPr>
          <a:xfrm>
            <a:off x="8738466" y="3501390"/>
            <a:ext cx="1932998" cy="718185"/>
          </a:xfrm>
          <a:prstGeom prst="rect">
            <a:avLst/>
          </a:prstGeom>
          <a:noFill/>
        </p:spPr>
        <p:txBody>
          <a:bodyPr wrap="square" lIns="91431" tIns="45715" rIns="91431" bIns="45715" rtlCol="0">
            <a:noAutofit/>
          </a:bodyPr>
          <a:lstStyle/>
          <a:p>
            <a:r>
              <a:rPr lang="en-US" altLang="zh-CN" sz="2400" spc="-151" dirty="0">
                <a:cs typeface="+mn-ea"/>
              </a:rPr>
              <a:t>4a</a:t>
            </a:r>
            <a:r>
              <a:rPr lang="zh-CN" altLang="en-US" sz="2400" spc="-151" dirty="0">
                <a:cs typeface="+mn-ea"/>
              </a:rPr>
              <a:t>类病灶</a:t>
            </a:r>
          </a:p>
        </p:txBody>
      </p:sp>
      <p:sp>
        <p:nvSpPr>
          <p:cNvPr id="27" name="TextBox 139"/>
          <p:cNvSpPr txBox="1"/>
          <p:nvPr/>
        </p:nvSpPr>
        <p:spPr>
          <a:xfrm>
            <a:off x="8738466" y="6167755"/>
            <a:ext cx="1465407" cy="469900"/>
          </a:xfrm>
          <a:prstGeom prst="rect">
            <a:avLst/>
          </a:prstGeom>
          <a:noFill/>
        </p:spPr>
        <p:txBody>
          <a:bodyPr wrap="square" lIns="91431" tIns="45715" rIns="91431" bIns="45715" rtlCol="0">
            <a:noAutofit/>
          </a:bodyPr>
          <a:lstStyle/>
          <a:p>
            <a:r>
              <a:rPr lang="en-US" altLang="zh-CN" sz="2400" spc="-151" dirty="0">
                <a:cs typeface="+mn-ea"/>
                <a:sym typeface="+mn-ea"/>
              </a:rPr>
              <a:t>4b</a:t>
            </a:r>
            <a:r>
              <a:rPr lang="zh-CN" altLang="en-US" sz="2400" spc="-151" dirty="0">
                <a:cs typeface="+mn-ea"/>
                <a:sym typeface="+mn-ea"/>
              </a:rPr>
              <a:t>类病灶</a:t>
            </a:r>
            <a:endParaRPr lang="en-US" altLang="zh-CN" sz="2400" spc="-151" dirty="0">
              <a:cs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ED708EA-4540-3CCE-1A00-1203D8F342F7}"/>
              </a:ext>
            </a:extLst>
          </p:cNvPr>
          <p:cNvGrpSpPr/>
          <p:nvPr/>
        </p:nvGrpSpPr>
        <p:grpSpPr>
          <a:xfrm>
            <a:off x="663780" y="1205230"/>
            <a:ext cx="3143250" cy="936486"/>
            <a:chOff x="1899442" y="2024063"/>
            <a:chExt cx="1871663" cy="936486"/>
          </a:xfrm>
          <a:solidFill>
            <a:srgbClr val="3D607C"/>
          </a:solidFill>
        </p:grpSpPr>
        <p:sp>
          <p:nvSpPr>
            <p:cNvPr id="3" name="Rectangle 402">
              <a:extLst>
                <a:ext uri="{FF2B5EF4-FFF2-40B4-BE49-F238E27FC236}">
                  <a16:creationId xmlns:a16="http://schemas.microsoft.com/office/drawing/2014/main" id="{9E69B6FC-8E89-B015-BC82-84DC9DF191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4" name="Rectangle 439">
              <a:extLst>
                <a:ext uri="{FF2B5EF4-FFF2-40B4-BE49-F238E27FC236}">
                  <a16:creationId xmlns:a16="http://schemas.microsoft.com/office/drawing/2014/main" id="{441241A6-7CB9-FC5F-C006-67D3248E15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" name="AutoShape 440">
              <a:extLst>
                <a:ext uri="{FF2B5EF4-FFF2-40B4-BE49-F238E27FC236}">
                  <a16:creationId xmlns:a16="http://schemas.microsoft.com/office/drawing/2014/main" id="{F487399D-1754-95CA-8D5A-F25A5ECE11E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863466" y="2133065"/>
              <a:ext cx="257305" cy="11232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7" name="Rectangle 444">
              <a:extLst>
                <a:ext uri="{FF2B5EF4-FFF2-40B4-BE49-F238E27FC236}">
                  <a16:creationId xmlns:a16="http://schemas.microsoft.com/office/drawing/2014/main" id="{D207665D-4D0E-5A39-F359-E1B1802A24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8312" y="2252663"/>
              <a:ext cx="702523" cy="70788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具体类别</a:t>
              </a:r>
            </a:p>
            <a:p>
              <a:pPr algn="ctr"/>
              <a:endParaRPr lang="en-US" altLang="zh-CN" sz="2300" b="1" dirty="0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155286" y="4826616"/>
            <a:ext cx="1714307" cy="1520911"/>
            <a:chOff x="2738853" y="5182144"/>
            <a:chExt cx="1360789" cy="1207190"/>
          </a:xfrm>
          <a:solidFill>
            <a:schemeClr val="accent1"/>
          </a:solidFill>
        </p:grpSpPr>
        <p:sp>
          <p:nvSpPr>
            <p:cNvPr id="5" name="未知"/>
            <p:cNvSpPr>
              <a:spLocks noChangeAspect="1"/>
            </p:cNvSpPr>
            <p:nvPr/>
          </p:nvSpPr>
          <p:spPr bwMode="auto">
            <a:xfrm>
              <a:off x="2738853" y="5182144"/>
              <a:ext cx="1360789" cy="1207190"/>
            </a:xfrm>
            <a:custGeom>
              <a:avLst/>
              <a:gdLst/>
              <a:ahLst/>
              <a:cxnLst>
                <a:cxn ang="0">
                  <a:pos x="0" y="328"/>
                </a:cxn>
                <a:cxn ang="0">
                  <a:pos x="944" y="0"/>
                </a:cxn>
                <a:cxn ang="0">
                  <a:pos x="963" y="691"/>
                </a:cxn>
                <a:cxn ang="0">
                  <a:pos x="3" y="691"/>
                </a:cxn>
                <a:cxn ang="0">
                  <a:pos x="0" y="328"/>
                </a:cxn>
              </a:cxnLst>
              <a:rect l="0" t="0" r="r" b="b"/>
              <a:pathLst>
                <a:path w="963" h="691">
                  <a:moveTo>
                    <a:pt x="0" y="328"/>
                  </a:moveTo>
                  <a:lnTo>
                    <a:pt x="944" y="0"/>
                  </a:lnTo>
                  <a:lnTo>
                    <a:pt x="963" y="691"/>
                  </a:lnTo>
                  <a:lnTo>
                    <a:pt x="3" y="691"/>
                  </a:lnTo>
                  <a:lnTo>
                    <a:pt x="0" y="3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  <p:sp>
          <p:nvSpPr>
            <p:cNvPr id="6" name="Text Box 11"/>
            <p:cNvSpPr txBox="1">
              <a:spLocks noChangeAspect="1" noChangeArrowheads="1"/>
            </p:cNvSpPr>
            <p:nvPr/>
          </p:nvSpPr>
          <p:spPr bwMode="auto">
            <a:xfrm>
              <a:off x="3564536" y="5631173"/>
              <a:ext cx="512404" cy="749159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400" b="1">
                  <a:gradFill>
                    <a:gsLst>
                      <a:gs pos="100000">
                        <a:schemeClr val="tx2"/>
                      </a:gs>
                      <a:gs pos="0">
                        <a:schemeClr val="accent2"/>
                      </a:gs>
                    </a:gsLst>
                    <a:path path="circle">
                      <a:fillToRect l="50000" t="50000" r="50000" b="50000"/>
                    </a:path>
                  </a:gra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zh-CN" sz="5300" dirty="0">
                  <a:solidFill>
                    <a:schemeClr val="bg1"/>
                  </a:solidFill>
                  <a:ea typeface="+mn-ea"/>
                  <a:cs typeface="+mn-ea"/>
                </a:rPr>
                <a:t>1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069786" y="3854935"/>
            <a:ext cx="1707771" cy="2492591"/>
            <a:chOff x="4258552" y="4410892"/>
            <a:chExt cx="1355600" cy="1978441"/>
          </a:xfrm>
        </p:grpSpPr>
        <p:sp>
          <p:nvSpPr>
            <p:cNvPr id="8" name="未知"/>
            <p:cNvSpPr>
              <a:spLocks noChangeAspect="1"/>
            </p:cNvSpPr>
            <p:nvPr/>
          </p:nvSpPr>
          <p:spPr bwMode="auto">
            <a:xfrm>
              <a:off x="4258552" y="4410892"/>
              <a:ext cx="1355600" cy="1978441"/>
            </a:xfrm>
            <a:custGeom>
              <a:avLst/>
              <a:gdLst/>
              <a:ahLst/>
              <a:cxnLst>
                <a:cxn ang="0">
                  <a:pos x="0" y="390"/>
                </a:cxn>
                <a:cxn ang="0">
                  <a:pos x="952" y="0"/>
                </a:cxn>
                <a:cxn ang="0">
                  <a:pos x="960" y="1110"/>
                </a:cxn>
                <a:cxn ang="0">
                  <a:pos x="0" y="1110"/>
                </a:cxn>
                <a:cxn ang="0">
                  <a:pos x="0" y="390"/>
                </a:cxn>
              </a:cxnLst>
              <a:rect l="0" t="0" r="r" b="b"/>
              <a:pathLst>
                <a:path w="960" h="1110">
                  <a:moveTo>
                    <a:pt x="0" y="390"/>
                  </a:moveTo>
                  <a:lnTo>
                    <a:pt x="952" y="0"/>
                  </a:lnTo>
                  <a:lnTo>
                    <a:pt x="960" y="1110"/>
                  </a:lnTo>
                  <a:lnTo>
                    <a:pt x="0" y="111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  <p:sp>
          <p:nvSpPr>
            <p:cNvPr id="9" name="Text Box 12"/>
            <p:cNvSpPr txBox="1">
              <a:spLocks noChangeAspect="1" noChangeArrowheads="1"/>
            </p:cNvSpPr>
            <p:nvPr/>
          </p:nvSpPr>
          <p:spPr bwMode="auto">
            <a:xfrm>
              <a:off x="5092019" y="5630357"/>
              <a:ext cx="512404" cy="56186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4000" b="1">
                  <a:gradFill>
                    <a:gsLst>
                      <a:gs pos="100000">
                        <a:schemeClr val="tx2"/>
                      </a:gs>
                      <a:gs pos="0">
                        <a:schemeClr val="accent2"/>
                      </a:gs>
                    </a:gsLst>
                    <a:path path="circle">
                      <a:fillToRect l="50000" t="50000" r="50000" b="50000"/>
                    </a:path>
                  </a:gra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zh-CN" dirty="0">
                  <a:solidFill>
                    <a:schemeClr val="bg1"/>
                  </a:solidFill>
                  <a:ea typeface="+mn-ea"/>
                  <a:cs typeface="+mn-ea"/>
                </a:rPr>
                <a:t>2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967127" y="2968325"/>
            <a:ext cx="1719210" cy="3379203"/>
            <a:chOff x="5764630" y="3707166"/>
            <a:chExt cx="1364680" cy="2682170"/>
          </a:xfrm>
        </p:grpSpPr>
        <p:sp>
          <p:nvSpPr>
            <p:cNvPr id="11" name="未知"/>
            <p:cNvSpPr>
              <a:spLocks noChangeAspect="1"/>
            </p:cNvSpPr>
            <p:nvPr/>
          </p:nvSpPr>
          <p:spPr bwMode="auto">
            <a:xfrm>
              <a:off x="5764630" y="3707166"/>
              <a:ext cx="1364680" cy="2682170"/>
            </a:xfrm>
            <a:custGeom>
              <a:avLst/>
              <a:gdLst/>
              <a:ahLst/>
              <a:cxnLst>
                <a:cxn ang="0">
                  <a:pos x="0" y="381"/>
                </a:cxn>
                <a:cxn ang="0">
                  <a:pos x="949" y="0"/>
                </a:cxn>
                <a:cxn ang="0">
                  <a:pos x="967" y="1507"/>
                </a:cxn>
                <a:cxn ang="0">
                  <a:pos x="7" y="1507"/>
                </a:cxn>
                <a:cxn ang="0">
                  <a:pos x="0" y="381"/>
                </a:cxn>
              </a:cxnLst>
              <a:rect l="0" t="0" r="r" b="b"/>
              <a:pathLst>
                <a:path w="967" h="1507">
                  <a:moveTo>
                    <a:pt x="0" y="381"/>
                  </a:moveTo>
                  <a:lnTo>
                    <a:pt x="949" y="0"/>
                  </a:lnTo>
                  <a:lnTo>
                    <a:pt x="967" y="1507"/>
                  </a:lnTo>
                  <a:lnTo>
                    <a:pt x="7" y="1507"/>
                  </a:lnTo>
                  <a:lnTo>
                    <a:pt x="0" y="3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  <p:sp>
          <p:nvSpPr>
            <p:cNvPr id="12" name="Text Box 13"/>
            <p:cNvSpPr txBox="1">
              <a:spLocks noChangeAspect="1" noChangeArrowheads="1"/>
            </p:cNvSpPr>
            <p:nvPr/>
          </p:nvSpPr>
          <p:spPr bwMode="auto">
            <a:xfrm>
              <a:off x="6590313" y="5630356"/>
              <a:ext cx="512404" cy="56186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4000" b="1">
                  <a:gradFill>
                    <a:gsLst>
                      <a:gs pos="100000">
                        <a:schemeClr val="tx2"/>
                      </a:gs>
                      <a:gs pos="0">
                        <a:schemeClr val="accent2"/>
                      </a:gs>
                    </a:gsLst>
                    <a:path path="circle">
                      <a:fillToRect l="50000" t="50000" r="50000" b="50000"/>
                    </a:path>
                  </a:gra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zh-CN" dirty="0">
                  <a:solidFill>
                    <a:schemeClr val="bg1"/>
                  </a:solidFill>
                  <a:ea typeface="+mn-ea"/>
                  <a:cs typeface="+mn-ea"/>
                </a:rPr>
                <a:t>3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885713" y="1977168"/>
            <a:ext cx="1748626" cy="4360272"/>
            <a:chOff x="7287572" y="2920456"/>
            <a:chExt cx="1388030" cy="3460872"/>
          </a:xfrm>
        </p:grpSpPr>
        <p:sp>
          <p:nvSpPr>
            <p:cNvPr id="14" name="未知"/>
            <p:cNvSpPr>
              <a:spLocks noChangeAspect="1"/>
            </p:cNvSpPr>
            <p:nvPr/>
          </p:nvSpPr>
          <p:spPr bwMode="auto">
            <a:xfrm>
              <a:off x="7287572" y="2920456"/>
              <a:ext cx="1388030" cy="3460872"/>
            </a:xfrm>
            <a:custGeom>
              <a:avLst/>
              <a:gdLst/>
              <a:ahLst/>
              <a:cxnLst>
                <a:cxn ang="0">
                  <a:pos x="0" y="422"/>
                </a:cxn>
                <a:cxn ang="0">
                  <a:pos x="982" y="0"/>
                </a:cxn>
                <a:cxn ang="0">
                  <a:pos x="978" y="1953"/>
                </a:cxn>
                <a:cxn ang="0">
                  <a:pos x="18" y="1953"/>
                </a:cxn>
                <a:cxn ang="0">
                  <a:pos x="0" y="422"/>
                </a:cxn>
              </a:cxnLst>
              <a:rect l="0" t="0" r="r" b="b"/>
              <a:pathLst>
                <a:path w="982" h="1953">
                  <a:moveTo>
                    <a:pt x="0" y="422"/>
                  </a:moveTo>
                  <a:lnTo>
                    <a:pt x="982" y="0"/>
                  </a:lnTo>
                  <a:lnTo>
                    <a:pt x="978" y="1953"/>
                  </a:lnTo>
                  <a:lnTo>
                    <a:pt x="18" y="1953"/>
                  </a:lnTo>
                  <a:lnTo>
                    <a:pt x="0" y="42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  <p:sp>
          <p:nvSpPr>
            <p:cNvPr id="15" name="Text Box 14"/>
            <p:cNvSpPr txBox="1">
              <a:spLocks noChangeAspect="1" noChangeArrowheads="1"/>
            </p:cNvSpPr>
            <p:nvPr/>
          </p:nvSpPr>
          <p:spPr bwMode="auto">
            <a:xfrm>
              <a:off x="8146983" y="5630357"/>
              <a:ext cx="512404" cy="56186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4000" b="1">
                  <a:gradFill>
                    <a:gsLst>
                      <a:gs pos="100000">
                        <a:schemeClr val="tx2"/>
                      </a:gs>
                      <a:gs pos="0">
                        <a:schemeClr val="accent2"/>
                      </a:gs>
                    </a:gsLst>
                    <a:path path="circle">
                      <a:fillToRect l="50000" t="50000" r="50000" b="50000"/>
                    </a:path>
                  </a:gra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zh-CN" dirty="0">
                  <a:solidFill>
                    <a:schemeClr val="bg1"/>
                  </a:solidFill>
                  <a:ea typeface="+mn-ea"/>
                  <a:cs typeface="+mn-ea"/>
                </a:rPr>
                <a:t>4</a:t>
              </a:r>
            </a:p>
          </p:txBody>
        </p:sp>
      </p:grpSp>
      <p:sp>
        <p:nvSpPr>
          <p:cNvPr id="16" name="Line 15"/>
          <p:cNvSpPr>
            <a:spLocks noChangeAspect="1" noChangeShapeType="1"/>
          </p:cNvSpPr>
          <p:nvPr/>
        </p:nvSpPr>
        <p:spPr bwMode="auto">
          <a:xfrm flipH="1">
            <a:off x="1530860" y="5265311"/>
            <a:ext cx="2982470" cy="0"/>
          </a:xfrm>
          <a:prstGeom prst="line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 type="oval" w="med" len="med"/>
          </a:ln>
          <a:effectLst/>
        </p:spPr>
        <p:txBody>
          <a:bodyPr lIns="115191" tIns="57596" rIns="115191" bIns="57596"/>
          <a:lstStyle/>
          <a:p>
            <a:pPr>
              <a:defRPr/>
            </a:pPr>
            <a:endParaRPr lang="zh-CN" altLang="en-US" kern="0">
              <a:solidFill>
                <a:schemeClr val="bg1"/>
              </a:solidFill>
              <a:cs typeface="+mn-ea"/>
            </a:endParaRPr>
          </a:p>
        </p:txBody>
      </p:sp>
      <p:sp>
        <p:nvSpPr>
          <p:cNvPr id="17" name="Rectangle 16"/>
          <p:cNvSpPr>
            <a:spLocks noChangeAspect="1" noChangeArrowheads="1"/>
          </p:cNvSpPr>
          <p:nvPr/>
        </p:nvSpPr>
        <p:spPr bwMode="auto">
          <a:xfrm>
            <a:off x="1378398" y="3701692"/>
            <a:ext cx="3485813" cy="492430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r>
              <a:rPr lang="zh-CN" altLang="en-US" sz="2400" b="1" dirty="0">
                <a:latin typeface="+mn-ea"/>
                <a:cs typeface="+mn-ea"/>
              </a:rPr>
              <a:t>使用集成学习的思想</a:t>
            </a:r>
          </a:p>
        </p:txBody>
      </p:sp>
      <p:sp>
        <p:nvSpPr>
          <p:cNvPr id="18" name="Line 17"/>
          <p:cNvSpPr>
            <a:spLocks noChangeAspect="1" noChangeShapeType="1"/>
          </p:cNvSpPr>
          <p:nvPr/>
        </p:nvSpPr>
        <p:spPr bwMode="auto">
          <a:xfrm flipH="1">
            <a:off x="1530862" y="4274153"/>
            <a:ext cx="4943547" cy="0"/>
          </a:xfrm>
          <a:prstGeom prst="line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 type="oval" w="med" len="med"/>
          </a:ln>
          <a:effectLst/>
        </p:spPr>
        <p:txBody>
          <a:bodyPr lIns="115191" tIns="57596" rIns="115191" bIns="57596"/>
          <a:lstStyle/>
          <a:p>
            <a:pPr>
              <a:defRPr/>
            </a:pPr>
            <a:endParaRPr lang="zh-CN" altLang="en-US" kern="0">
              <a:solidFill>
                <a:schemeClr val="bg1"/>
              </a:solidFill>
              <a:cs typeface="+mn-ea"/>
            </a:endParaRPr>
          </a:p>
        </p:txBody>
      </p:sp>
      <p:sp>
        <p:nvSpPr>
          <p:cNvPr id="19" name="Rectangle 18"/>
          <p:cNvSpPr>
            <a:spLocks noChangeAspect="1" noChangeArrowheads="1"/>
          </p:cNvSpPr>
          <p:nvPr/>
        </p:nvSpPr>
        <p:spPr bwMode="auto">
          <a:xfrm>
            <a:off x="1378398" y="4746182"/>
            <a:ext cx="3485813" cy="492430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r>
              <a:rPr lang="zh-CN" altLang="en-US" sz="2400" b="1" dirty="0">
                <a:latin typeface="+mn-ea"/>
                <a:cs typeface="+mn-ea"/>
              </a:rPr>
              <a:t>收集更多数据</a:t>
            </a:r>
          </a:p>
        </p:txBody>
      </p:sp>
      <p:sp>
        <p:nvSpPr>
          <p:cNvPr id="20" name="Line 19"/>
          <p:cNvSpPr>
            <a:spLocks noChangeAspect="1" noChangeShapeType="1"/>
          </p:cNvSpPr>
          <p:nvPr/>
        </p:nvSpPr>
        <p:spPr bwMode="auto">
          <a:xfrm flipH="1">
            <a:off x="1530860" y="3336295"/>
            <a:ext cx="6865402" cy="0"/>
          </a:xfrm>
          <a:prstGeom prst="line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 type="oval" w="med" len="med"/>
          </a:ln>
          <a:effectLst/>
        </p:spPr>
        <p:txBody>
          <a:bodyPr lIns="115191" tIns="57596" rIns="115191" bIns="57596"/>
          <a:lstStyle/>
          <a:p>
            <a:pPr>
              <a:defRPr/>
            </a:pPr>
            <a:endParaRPr lang="zh-CN" altLang="en-US" kern="0">
              <a:solidFill>
                <a:schemeClr val="bg1"/>
              </a:solidFill>
              <a:cs typeface="+mn-ea"/>
            </a:endParaRPr>
          </a:p>
        </p:txBody>
      </p:sp>
      <p:sp>
        <p:nvSpPr>
          <p:cNvPr id="21" name="Rectangle 20"/>
          <p:cNvSpPr>
            <a:spLocks noChangeAspect="1" noChangeArrowheads="1"/>
          </p:cNvSpPr>
          <p:nvPr/>
        </p:nvSpPr>
        <p:spPr bwMode="auto">
          <a:xfrm>
            <a:off x="1378398" y="2802245"/>
            <a:ext cx="9709570" cy="492430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r>
              <a:rPr lang="zh-CN" altLang="en-US" sz="2400" b="1" dirty="0">
                <a:latin typeface="+mn-ea"/>
                <a:cs typeface="+mn-ea"/>
              </a:rPr>
              <a:t>通过特征融合，将特征识别结果有效融入分类模型</a:t>
            </a:r>
          </a:p>
        </p:txBody>
      </p:sp>
      <p:sp>
        <p:nvSpPr>
          <p:cNvPr id="22" name="Line 21"/>
          <p:cNvSpPr>
            <a:spLocks noChangeAspect="1" noChangeShapeType="1"/>
          </p:cNvSpPr>
          <p:nvPr/>
        </p:nvSpPr>
        <p:spPr bwMode="auto">
          <a:xfrm flipH="1">
            <a:off x="1530862" y="2446609"/>
            <a:ext cx="8826479" cy="0"/>
          </a:xfrm>
          <a:prstGeom prst="line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 type="oval" w="med" len="med"/>
          </a:ln>
          <a:effectLst/>
        </p:spPr>
        <p:txBody>
          <a:bodyPr lIns="115191" tIns="57596" rIns="115191" bIns="57596"/>
          <a:lstStyle/>
          <a:p>
            <a:pPr>
              <a:defRPr/>
            </a:pPr>
            <a:endParaRPr lang="zh-CN" altLang="en-US" kern="0">
              <a:solidFill>
                <a:schemeClr val="bg1"/>
              </a:solidFill>
              <a:cs typeface="+mn-ea"/>
            </a:endParaRPr>
          </a:p>
        </p:txBody>
      </p:sp>
      <p:sp>
        <p:nvSpPr>
          <p:cNvPr id="23" name="Rectangle 22"/>
          <p:cNvSpPr>
            <a:spLocks noChangeAspect="1" noChangeArrowheads="1"/>
          </p:cNvSpPr>
          <p:nvPr/>
        </p:nvSpPr>
        <p:spPr bwMode="auto">
          <a:xfrm>
            <a:off x="1378398" y="1564763"/>
            <a:ext cx="8523731" cy="861762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r>
              <a:rPr lang="zh-CN" altLang="en-US" sz="2400" b="1" dirty="0">
                <a:latin typeface="+mn-ea"/>
                <a:cs typeface="+mn-ea"/>
              </a:rPr>
              <a:t>采用多任务学习策略，训练结合乳腺位置信息，借鉴目标检测领域的成功经验</a:t>
            </a:r>
          </a:p>
        </p:txBody>
      </p:sp>
      <p:cxnSp>
        <p:nvCxnSpPr>
          <p:cNvPr id="24" name="Straight Connector 42"/>
          <p:cNvCxnSpPr/>
          <p:nvPr/>
        </p:nvCxnSpPr>
        <p:spPr>
          <a:xfrm>
            <a:off x="887877" y="6347527"/>
            <a:ext cx="10463800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olid"/>
            <a:headEnd type="oval" w="med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结果分析和展望</a:t>
            </a:r>
            <a:endParaRPr lang="zh-CN" altLang="en-US" dirty="0">
              <a:ea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17" grpId="0"/>
      <p:bldP spid="18" grpId="0" bldLvl="0" animBg="1"/>
      <p:bldP spid="19" grpId="0"/>
      <p:bldP spid="20" grpId="0" bldLvl="0" animBg="1"/>
      <p:bldP spid="21" grpId="0"/>
      <p:bldP spid="22" grpId="0" bldLvl="0" animBg="1"/>
      <p:bldP spid="2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3"/>
          <p:cNvSpPr txBox="1"/>
          <p:nvPr/>
        </p:nvSpPr>
        <p:spPr>
          <a:xfrm>
            <a:off x="1537512" y="1325023"/>
            <a:ext cx="9283232" cy="954016"/>
          </a:xfrm>
          <a:prstGeom prst="rect">
            <a:avLst/>
          </a:prstGeom>
          <a:noFill/>
        </p:spPr>
        <p:txBody>
          <a:bodyPr wrap="square" lIns="121829" tIns="60915" rIns="121829" bIns="60915" rtlCol="0">
            <a:spAutoFit/>
          </a:bodyPr>
          <a:lstStyle/>
          <a:p>
            <a:pPr algn="ctr"/>
            <a:r>
              <a:rPr kumimoji="1" lang="zh-CN" altLang="en-US" sz="5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感谢您的耐心观看</a:t>
            </a:r>
          </a:p>
        </p:txBody>
      </p:sp>
      <p:sp>
        <p:nvSpPr>
          <p:cNvPr id="6" name="矩形 5"/>
          <p:cNvSpPr/>
          <p:nvPr/>
        </p:nvSpPr>
        <p:spPr>
          <a:xfrm>
            <a:off x="447544" y="5931758"/>
            <a:ext cx="178244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80365" indent="-380365" algn="ctr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报告人：陈博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61491" y="731612"/>
            <a:ext cx="1788342" cy="1505088"/>
            <a:chOff x="1729502" y="1220490"/>
            <a:chExt cx="1254056" cy="1055428"/>
          </a:xfrm>
        </p:grpSpPr>
        <p:sp>
          <p:nvSpPr>
            <p:cNvPr id="3" name="六边形 2"/>
            <p:cNvSpPr/>
            <p:nvPr/>
          </p:nvSpPr>
          <p:spPr>
            <a:xfrm>
              <a:off x="1729502" y="1220490"/>
              <a:ext cx="1224296" cy="1055428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0000">
                  <a:srgbClr val="E0E0E0"/>
                </a:gs>
                <a:gs pos="1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622300" dist="317500" dir="2400000" algn="tl" rotWithShape="0">
                <a:srgbClr val="69696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sz="2935">
                <a:solidFill>
                  <a:srgbClr val="6092A9"/>
                </a:solidFill>
              </a:endParaRPr>
            </a:p>
          </p:txBody>
        </p:sp>
        <p:sp>
          <p:nvSpPr>
            <p:cNvPr id="4" name="六边形 3"/>
            <p:cNvSpPr/>
            <p:nvPr/>
          </p:nvSpPr>
          <p:spPr>
            <a:xfrm>
              <a:off x="1759262" y="1220490"/>
              <a:ext cx="1224296" cy="1055428"/>
            </a:xfrm>
            <a:prstGeom prst="hexagon">
              <a:avLst/>
            </a:prstGeom>
            <a:gradFill>
              <a:gsLst>
                <a:gs pos="64000">
                  <a:srgbClr val="F3F3F3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rgbClr val="F9F9F9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sz="2935">
                <a:solidFill>
                  <a:srgbClr val="6092A9"/>
                </a:solidFill>
              </a:endParaRPr>
            </a:p>
          </p:txBody>
        </p:sp>
        <p:sp>
          <p:nvSpPr>
            <p:cNvPr id="5" name="TextBox 88"/>
            <p:cNvSpPr txBox="1"/>
            <p:nvPr/>
          </p:nvSpPr>
          <p:spPr>
            <a:xfrm>
              <a:off x="1928220" y="1388473"/>
              <a:ext cx="886380" cy="71946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6665" b="1" dirty="0">
                  <a:solidFill>
                    <a:srgbClr val="6092A9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</a:p>
          </p:txBody>
        </p:sp>
      </p:grpSp>
      <p:sp>
        <p:nvSpPr>
          <p:cNvPr id="6" name="TextBox 1"/>
          <p:cNvSpPr txBox="1"/>
          <p:nvPr/>
        </p:nvSpPr>
        <p:spPr>
          <a:xfrm>
            <a:off x="5207248" y="796358"/>
            <a:ext cx="24416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4000" b="1" spc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赛题分析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标题 3"/>
          <p:cNvSpPr>
            <a:spLocks noGrp="1"/>
          </p:cNvSpPr>
          <p:nvPr>
            <p:ph type="title"/>
          </p:nvPr>
        </p:nvSpPr>
        <p:spPr>
          <a:xfrm>
            <a:off x="569222" y="255181"/>
            <a:ext cx="10515600" cy="682279"/>
          </a:xfrm>
        </p:spPr>
        <p:txBody>
          <a:bodyPr/>
          <a:lstStyle/>
          <a:p>
            <a:r>
              <a:rPr lang="zh-CN" altLang="en-US" dirty="0"/>
              <a:t>赛题分析</a:t>
            </a: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942" y="2383770"/>
            <a:ext cx="4930600" cy="3081625"/>
          </a:xfrm>
          <a:prstGeom prst="rect">
            <a:avLst/>
          </a:prstGeom>
        </p:spPr>
      </p:pic>
      <p:grpSp>
        <p:nvGrpSpPr>
          <p:cNvPr id="38" name="组合 37"/>
          <p:cNvGrpSpPr/>
          <p:nvPr/>
        </p:nvGrpSpPr>
        <p:grpSpPr>
          <a:xfrm>
            <a:off x="541249" y="1188328"/>
            <a:ext cx="6105676" cy="5315269"/>
            <a:chOff x="304568" y="1157414"/>
            <a:chExt cx="3884898" cy="3381540"/>
          </a:xfrm>
        </p:grpSpPr>
        <p:grpSp>
          <p:nvGrpSpPr>
            <p:cNvPr id="39" name="组合 38"/>
            <p:cNvGrpSpPr/>
            <p:nvPr/>
          </p:nvGrpSpPr>
          <p:grpSpPr>
            <a:xfrm>
              <a:off x="304568" y="1157414"/>
              <a:ext cx="3755225" cy="576064"/>
              <a:chOff x="304568" y="1157414"/>
              <a:chExt cx="3755225" cy="576064"/>
            </a:xfrm>
          </p:grpSpPr>
          <p:sp>
            <p:nvSpPr>
              <p:cNvPr id="45" name="圆角矩形 11"/>
              <p:cNvSpPr/>
              <p:nvPr/>
            </p:nvSpPr>
            <p:spPr>
              <a:xfrm>
                <a:off x="342488" y="1163327"/>
                <a:ext cx="3717305" cy="564238"/>
              </a:xfrm>
              <a:prstGeom prst="roundRect">
                <a:avLst>
                  <a:gd name="adj" fmla="val 48538"/>
                </a:avLst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800" dirty="0">
                    <a:solidFill>
                      <a:schemeClr val="tx1"/>
                    </a:solidFill>
                    <a:latin typeface="+mn-ea"/>
                    <a:cs typeface="+mn-ea"/>
                  </a:rPr>
                  <a:t>乳腺图像分类和特征识别</a:t>
                </a:r>
              </a:p>
            </p:txBody>
          </p:sp>
          <p:grpSp>
            <p:nvGrpSpPr>
              <p:cNvPr id="46" name="组合 45"/>
              <p:cNvGrpSpPr/>
              <p:nvPr/>
            </p:nvGrpSpPr>
            <p:grpSpPr>
              <a:xfrm>
                <a:off x="304568" y="1157414"/>
                <a:ext cx="576064" cy="576064"/>
                <a:chOff x="1328815" y="1874587"/>
                <a:chExt cx="576064" cy="576064"/>
              </a:xfrm>
            </p:grpSpPr>
            <p:sp>
              <p:nvSpPr>
                <p:cNvPr id="47" name="椭圆 46"/>
                <p:cNvSpPr/>
                <p:nvPr/>
              </p:nvSpPr>
              <p:spPr>
                <a:xfrm>
                  <a:off x="1328815" y="1874587"/>
                  <a:ext cx="576064" cy="576064"/>
                </a:xfrm>
                <a:prstGeom prst="ellipse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  <a:cs typeface="+mn-ea"/>
                  </a:endParaRPr>
                </a:p>
              </p:txBody>
            </p:sp>
            <p:sp>
              <p:nvSpPr>
                <p:cNvPr id="48" name="椭圆 47"/>
                <p:cNvSpPr/>
                <p:nvPr/>
              </p:nvSpPr>
              <p:spPr>
                <a:xfrm>
                  <a:off x="1378742" y="1924514"/>
                  <a:ext cx="476209" cy="476209"/>
                </a:xfrm>
                <a:prstGeom prst="ellipse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  <a:cs typeface="+mn-ea"/>
                  </a:endParaRPr>
                </a:p>
              </p:txBody>
            </p:sp>
            <p:sp>
              <p:nvSpPr>
                <p:cNvPr id="49" name="右箭头 15"/>
                <p:cNvSpPr/>
                <p:nvPr/>
              </p:nvSpPr>
              <p:spPr>
                <a:xfrm>
                  <a:off x="1440481" y="2026987"/>
                  <a:ext cx="360040" cy="262070"/>
                </a:xfrm>
                <a:prstGeom prst="rightArrow">
                  <a:avLst>
                    <a:gd name="adj1" fmla="val 44302"/>
                    <a:gd name="adj2" fmla="val 81732"/>
                  </a:avLst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  <a:cs typeface="+mn-ea"/>
                  </a:endParaRPr>
                </a:p>
              </p:txBody>
            </p:sp>
          </p:grpSp>
        </p:grpSp>
        <p:cxnSp>
          <p:nvCxnSpPr>
            <p:cNvPr id="40" name="直接连接符 39"/>
            <p:cNvCxnSpPr/>
            <p:nvPr/>
          </p:nvCxnSpPr>
          <p:spPr>
            <a:xfrm>
              <a:off x="4040353" y="1545282"/>
              <a:ext cx="480" cy="2993671"/>
            </a:xfrm>
            <a:prstGeom prst="line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 Box 13"/>
            <p:cNvSpPr txBox="1">
              <a:spLocks noChangeArrowheads="1"/>
            </p:cNvSpPr>
            <p:nvPr/>
          </p:nvSpPr>
          <p:spPr bwMode="gray">
            <a:xfrm>
              <a:off x="322367" y="1982683"/>
              <a:ext cx="3867099" cy="25247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457200" indent="-457200" eaLnBrk="1" hangingPunct="1">
                <a:lnSpc>
                  <a:spcPct val="150000"/>
                </a:lnSpc>
                <a:spcBef>
                  <a:spcPct val="50000"/>
                </a:spcBef>
                <a:buFont typeface="+mj-lt"/>
                <a:buAutoNum type="arabicPeriod"/>
              </a:pPr>
              <a:r>
                <a:rPr lang="zh-CN" altLang="en-US" sz="2000" dirty="0">
                  <a:solidFill>
                    <a:schemeClr val="accent3"/>
                  </a:solidFill>
                  <a:latin typeface="+mn-ea"/>
                  <a:ea typeface="+mn-ea"/>
                  <a:cs typeface="+mn-ea"/>
                </a:rPr>
                <a:t>分类任务：进行</a:t>
              </a:r>
              <a:r>
                <a:rPr lang="en-US" altLang="zh-CN" sz="2000" dirty="0">
                  <a:solidFill>
                    <a:schemeClr val="accent3"/>
                  </a:solidFill>
                  <a:latin typeface="+mn-ea"/>
                  <a:ea typeface="+mn-ea"/>
                  <a:cs typeface="+mn-ea"/>
                </a:rPr>
                <a:t>BIRADS </a:t>
              </a:r>
              <a:r>
                <a:rPr lang="zh-CN" altLang="en-US" sz="2000" dirty="0">
                  <a:solidFill>
                    <a:schemeClr val="accent3"/>
                  </a:solidFill>
                  <a:latin typeface="+mn-ea"/>
                  <a:ea typeface="+mn-ea"/>
                  <a:cs typeface="+mn-ea"/>
                </a:rPr>
                <a:t>分类 ，一共六类</a:t>
              </a:r>
            </a:p>
            <a:p>
              <a:pPr marL="457200" indent="-457200" eaLnBrk="1" hangingPunct="1">
                <a:lnSpc>
                  <a:spcPct val="150000"/>
                </a:lnSpc>
                <a:spcBef>
                  <a:spcPct val="50000"/>
                </a:spcBef>
                <a:buFont typeface="+mj-lt"/>
                <a:buAutoNum type="arabicPeriod"/>
              </a:pPr>
              <a:r>
                <a:rPr lang="zh-CN" altLang="en-US" sz="2000" dirty="0">
                  <a:solidFill>
                    <a:schemeClr val="accent3"/>
                  </a:solidFill>
                  <a:latin typeface="+mn-ea"/>
                  <a:ea typeface="+mn-ea"/>
                  <a:cs typeface="+mn-ea"/>
                </a:rPr>
                <a:t>特征识别任务：乳腺在四个特征上的良性</a:t>
              </a:r>
              <a:r>
                <a:rPr lang="en-US" altLang="zh-CN" sz="2000" dirty="0">
                  <a:solidFill>
                    <a:schemeClr val="accent3"/>
                  </a:solidFill>
                  <a:latin typeface="+mn-ea"/>
                  <a:ea typeface="+mn-ea"/>
                  <a:cs typeface="+mn-ea"/>
                </a:rPr>
                <a:t>/</a:t>
              </a:r>
              <a:r>
                <a:rPr lang="zh-CN" altLang="en-US" sz="2000" dirty="0">
                  <a:solidFill>
                    <a:schemeClr val="accent3"/>
                  </a:solidFill>
                  <a:latin typeface="+mn-ea"/>
                  <a:ea typeface="+mn-ea"/>
                  <a:cs typeface="+mn-ea"/>
                </a:rPr>
                <a:t>恶性</a:t>
              </a:r>
            </a:p>
            <a:p>
              <a:pPr marL="457200" indent="-457200" eaLnBrk="1" hangingPunct="1">
                <a:lnSpc>
                  <a:spcPct val="150000"/>
                </a:lnSpc>
                <a:spcBef>
                  <a:spcPct val="50000"/>
                </a:spcBef>
                <a:buFont typeface="+mj-lt"/>
                <a:buAutoNum type="arabicPeriod"/>
              </a:pPr>
              <a:r>
                <a:rPr lang="zh-CN" altLang="en-US" sz="2000" dirty="0">
                  <a:solidFill>
                    <a:schemeClr val="accent3"/>
                  </a:solidFill>
                  <a:latin typeface="+mn-ea"/>
                  <a:ea typeface="+mn-ea"/>
                  <a:cs typeface="+mn-ea"/>
                </a:rPr>
                <a:t>标签为</a:t>
              </a:r>
              <a:r>
                <a:rPr lang="en-US" altLang="zh-CN" sz="2000" dirty="0">
                  <a:solidFill>
                    <a:schemeClr val="accent3"/>
                  </a:solidFill>
                  <a:latin typeface="+mn-ea"/>
                  <a:ea typeface="+mn-ea"/>
                  <a:cs typeface="+mn-ea"/>
                </a:rPr>
                <a:t>yolo</a:t>
              </a:r>
              <a:r>
                <a:rPr lang="zh-CN" altLang="en-US" sz="2000" dirty="0">
                  <a:solidFill>
                    <a:schemeClr val="accent3"/>
                  </a:solidFill>
                  <a:latin typeface="+mn-ea"/>
                  <a:ea typeface="+mn-ea"/>
                  <a:cs typeface="+mn-ea"/>
                </a:rPr>
                <a:t>数据集格式</a:t>
              </a:r>
              <a:endParaRPr lang="en-US" altLang="zh-CN" sz="2000" dirty="0">
                <a:solidFill>
                  <a:schemeClr val="accent3"/>
                </a:solidFill>
                <a:latin typeface="+mn-ea"/>
                <a:ea typeface="+mn-ea"/>
                <a:cs typeface="+mn-ea"/>
              </a:endParaRPr>
            </a:p>
            <a:p>
              <a:pPr eaLnBrk="1" hangingPunct="1">
                <a:lnSpc>
                  <a:spcPct val="150000"/>
                </a:lnSpc>
                <a:spcBef>
                  <a:spcPct val="50000"/>
                </a:spcBef>
              </a:pPr>
              <a:endParaRPr lang="zh-CN" altLang="en-US" sz="2000" dirty="0">
                <a:solidFill>
                  <a:schemeClr val="accent3"/>
                </a:solidFill>
                <a:latin typeface="+mn-ea"/>
                <a:ea typeface="+mn-ea"/>
                <a:cs typeface="+mn-ea"/>
              </a:endParaRPr>
            </a:p>
            <a:p>
              <a:pPr eaLnBrk="1" hangingPunct="1">
                <a:lnSpc>
                  <a:spcPct val="150000"/>
                </a:lnSpc>
                <a:spcBef>
                  <a:spcPct val="50000"/>
                </a:spcBef>
              </a:pPr>
              <a:r>
                <a:rPr lang="zh-CN" altLang="en-US" sz="2000" dirty="0">
                  <a:latin typeface="+mn-ea"/>
                  <a:ea typeface="+mn-ea"/>
                  <a:cs typeface="+mn-ea"/>
                </a:rPr>
                <a:t>     思路：图像级别分类</a:t>
              </a:r>
              <a:r>
                <a:rPr lang="en-US" altLang="zh-CN" sz="2000" dirty="0">
                  <a:latin typeface="+mn-ea"/>
                  <a:ea typeface="+mn-ea"/>
                  <a:cs typeface="+mn-ea"/>
                </a:rPr>
                <a:t>/</a:t>
              </a:r>
              <a:r>
                <a:rPr lang="zh-CN" altLang="en-US" sz="2000" dirty="0">
                  <a:latin typeface="+mn-ea"/>
                  <a:ea typeface="+mn-ea"/>
                  <a:cs typeface="+mn-ea"/>
                </a:rPr>
                <a:t>目标检测</a:t>
              </a:r>
              <a:r>
                <a:rPr lang="en-US" altLang="zh-CN" sz="2000" dirty="0">
                  <a:latin typeface="+mn-ea"/>
                  <a:ea typeface="+mn-ea"/>
                  <a:cs typeface="+mn-ea"/>
                </a:rPr>
                <a:t>/</a:t>
              </a:r>
              <a:r>
                <a:rPr lang="zh-CN" altLang="en-US" sz="2000" dirty="0">
                  <a:latin typeface="+mn-ea"/>
                  <a:ea typeface="+mn-ea"/>
                  <a:cs typeface="+mn-ea"/>
                </a:rPr>
                <a:t>多任务</a:t>
              </a:r>
            </a:p>
            <a:p>
              <a:pPr eaLnBrk="1" hangingPunct="1">
                <a:lnSpc>
                  <a:spcPct val="150000"/>
                </a:lnSpc>
                <a:spcBef>
                  <a:spcPct val="50000"/>
                </a:spcBef>
              </a:pPr>
              <a:r>
                <a:rPr lang="zh-CN" altLang="en-US" sz="2000" dirty="0">
                  <a:latin typeface="+mn-ea"/>
                  <a:ea typeface="+mn-ea"/>
                  <a:cs typeface="+mn-ea"/>
                </a:rPr>
                <a:t>               用特征识别结果辅助进行分类任务</a:t>
              </a:r>
            </a:p>
            <a:p>
              <a:pPr eaLnBrk="1" hangingPunct="1">
                <a:lnSpc>
                  <a:spcPct val="150000"/>
                </a:lnSpc>
                <a:spcBef>
                  <a:spcPct val="50000"/>
                </a:spcBef>
                <a:buFontTx/>
                <a:buChar char="•"/>
              </a:pPr>
              <a:endParaRPr lang="zh-CN" altLang="en-US" sz="1200" dirty="0">
                <a:solidFill>
                  <a:schemeClr val="accent3"/>
                </a:solidFill>
                <a:latin typeface="+mn-ea"/>
                <a:ea typeface="+mn-ea"/>
                <a:cs typeface="+mn-ea"/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323528" y="1487691"/>
              <a:ext cx="0" cy="3051262"/>
            </a:xfrm>
            <a:prstGeom prst="line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323528" y="4538953"/>
              <a:ext cx="3676149" cy="1"/>
            </a:xfrm>
            <a:prstGeom prst="line">
              <a:avLst/>
            </a:prstGeom>
            <a:ln w="22225">
              <a:solidFill>
                <a:schemeClr val="bg1">
                  <a:lumMod val="50000"/>
                </a:schemeClr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半闭框 43"/>
            <p:cNvSpPr/>
            <p:nvPr/>
          </p:nvSpPr>
          <p:spPr>
            <a:xfrm flipH="1" flipV="1">
              <a:off x="3482290" y="3938261"/>
              <a:ext cx="517387" cy="537568"/>
            </a:xfrm>
            <a:prstGeom prst="halfFrame">
              <a:avLst>
                <a:gd name="adj1" fmla="val 36492"/>
                <a:gd name="adj2" fmla="val 36492"/>
              </a:avLst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矩形: 圆角 97"/>
          <p:cNvSpPr/>
          <p:nvPr/>
        </p:nvSpPr>
        <p:spPr>
          <a:xfrm>
            <a:off x="8774105" y="1953741"/>
            <a:ext cx="2505205" cy="203132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: 圆角 96"/>
          <p:cNvSpPr/>
          <p:nvPr>
            <p:custDataLst>
              <p:tags r:id="rId1"/>
            </p:custDataLst>
          </p:nvPr>
        </p:nvSpPr>
        <p:spPr>
          <a:xfrm>
            <a:off x="5803012" y="1953741"/>
            <a:ext cx="2505205" cy="203132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: 圆角 95"/>
          <p:cNvSpPr/>
          <p:nvPr>
            <p:custDataLst>
              <p:tags r:id="rId2"/>
            </p:custDataLst>
          </p:nvPr>
        </p:nvSpPr>
        <p:spPr>
          <a:xfrm>
            <a:off x="202836" y="1939502"/>
            <a:ext cx="2505205" cy="203132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: 圆角 94"/>
          <p:cNvSpPr/>
          <p:nvPr>
            <p:custDataLst>
              <p:tags r:id="rId3"/>
            </p:custDataLst>
          </p:nvPr>
        </p:nvSpPr>
        <p:spPr>
          <a:xfrm>
            <a:off x="3025036" y="1937950"/>
            <a:ext cx="2505205" cy="203132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69222" y="255181"/>
            <a:ext cx="10515600" cy="682279"/>
          </a:xfrm>
        </p:spPr>
        <p:txBody>
          <a:bodyPr/>
          <a:lstStyle/>
          <a:p>
            <a:r>
              <a:rPr lang="zh-CN" altLang="en-US" dirty="0"/>
              <a:t>赛题分析</a:t>
            </a:r>
          </a:p>
        </p:txBody>
      </p:sp>
      <p:sp>
        <p:nvSpPr>
          <p:cNvPr id="5" name="矩形: 圆角 4"/>
          <p:cNvSpPr/>
          <p:nvPr>
            <p:custDataLst>
              <p:tags r:id="rId4"/>
            </p:custDataLst>
          </p:nvPr>
        </p:nvSpPr>
        <p:spPr>
          <a:xfrm>
            <a:off x="519119" y="4171366"/>
            <a:ext cx="1872641" cy="682279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数据预处理</a:t>
            </a: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19119" y="2106373"/>
            <a:ext cx="25239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图像裁剪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图像增强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加噪声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图像</a:t>
            </a:r>
            <a:r>
              <a:rPr lang="zh-CN" altLang="en-US" sz="2400" dirty="0"/>
              <a:t>拼接</a:t>
            </a:r>
            <a:endParaRPr lang="en-US" altLang="zh-C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endParaRPr lang="zh-CN" altLang="en-US" sz="2400" dirty="0"/>
          </a:p>
        </p:txBody>
      </p:sp>
      <p:sp>
        <p:nvSpPr>
          <p:cNvPr id="8" name="矩形: 圆角 7"/>
          <p:cNvSpPr/>
          <p:nvPr>
            <p:custDataLst>
              <p:tags r:id="rId6"/>
            </p:custDataLst>
          </p:nvPr>
        </p:nvSpPr>
        <p:spPr>
          <a:xfrm>
            <a:off x="3304072" y="4165098"/>
            <a:ext cx="1872641" cy="682279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选择模型</a:t>
            </a: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3042920" y="2083435"/>
            <a:ext cx="32023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000" dirty="0" err="1"/>
              <a:t>ConvNeXt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000" dirty="0"/>
              <a:t>Faster </a:t>
            </a:r>
            <a:r>
              <a:rPr lang="en-US" altLang="zh-CN" sz="2000" dirty="0" err="1"/>
              <a:t>Rcnn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000" dirty="0" err="1"/>
              <a:t>MetaFormer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000" dirty="0" err="1"/>
              <a:t>Swin</a:t>
            </a:r>
            <a:r>
              <a:rPr lang="en-US" altLang="zh-CN" sz="2000" dirty="0"/>
              <a:t> Transformer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</p:txBody>
      </p:sp>
      <p:sp>
        <p:nvSpPr>
          <p:cNvPr id="57" name="矩形: 圆角 56"/>
          <p:cNvSpPr/>
          <p:nvPr>
            <p:custDataLst>
              <p:tags r:id="rId8"/>
            </p:custDataLst>
          </p:nvPr>
        </p:nvSpPr>
        <p:spPr>
          <a:xfrm>
            <a:off x="6089026" y="4165098"/>
            <a:ext cx="1872641" cy="682279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训练并进行测试</a:t>
            </a:r>
          </a:p>
        </p:txBody>
      </p:sp>
      <p:sp>
        <p:nvSpPr>
          <p:cNvPr id="58" name="文本框 57"/>
          <p:cNvSpPr txBox="1"/>
          <p:nvPr>
            <p:custDataLst>
              <p:tags r:id="rId9"/>
            </p:custDataLst>
          </p:nvPr>
        </p:nvSpPr>
        <p:spPr>
          <a:xfrm>
            <a:off x="5972282" y="2083461"/>
            <a:ext cx="24224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/>
              <a:t>学习率调度器</a:t>
            </a:r>
            <a:endParaRPr lang="en-US" altLang="zh-C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/>
              <a:t>优化器</a:t>
            </a:r>
            <a:endParaRPr lang="en-US" altLang="zh-C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/>
              <a:t>训练方法</a:t>
            </a:r>
            <a:endParaRPr lang="en-US" altLang="zh-CN" sz="2400" dirty="0"/>
          </a:p>
          <a:p>
            <a:endParaRPr lang="zh-CN" altLang="en-US" sz="2400" dirty="0"/>
          </a:p>
        </p:txBody>
      </p:sp>
      <p:sp>
        <p:nvSpPr>
          <p:cNvPr id="59" name="矩形: 圆角 58"/>
          <p:cNvSpPr/>
          <p:nvPr/>
        </p:nvSpPr>
        <p:spPr>
          <a:xfrm>
            <a:off x="9047255" y="4174292"/>
            <a:ext cx="2037567" cy="682279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可视化</a:t>
            </a:r>
            <a:r>
              <a:rPr lang="en-US" altLang="zh-CN" dirty="0">
                <a:solidFill>
                  <a:schemeClr val="tx1"/>
                </a:solidFill>
              </a:rPr>
              <a:t>Loss</a:t>
            </a:r>
            <a:r>
              <a:rPr lang="zh-CN" altLang="en-US" dirty="0">
                <a:solidFill>
                  <a:schemeClr val="tx1"/>
                </a:solidFill>
              </a:rPr>
              <a:t>、学习率、学习效果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8974873" y="2106373"/>
            <a:ext cx="2182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Tensorboard</a:t>
            </a:r>
            <a:endParaRPr lang="en-US" altLang="zh-C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/>
              <a:t>前向传播特征图</a:t>
            </a:r>
          </a:p>
        </p:txBody>
      </p:sp>
      <p:sp>
        <p:nvSpPr>
          <p:cNvPr id="61" name="箭头: 右 60"/>
          <p:cNvSpPr/>
          <p:nvPr>
            <p:custDataLst>
              <p:tags r:id="rId10"/>
            </p:custDataLst>
          </p:nvPr>
        </p:nvSpPr>
        <p:spPr>
          <a:xfrm>
            <a:off x="2508670" y="4349662"/>
            <a:ext cx="563672" cy="313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箭头: 右 61"/>
          <p:cNvSpPr/>
          <p:nvPr>
            <p:custDataLst>
              <p:tags r:id="rId11"/>
            </p:custDataLst>
          </p:nvPr>
        </p:nvSpPr>
        <p:spPr>
          <a:xfrm>
            <a:off x="5331532" y="4349662"/>
            <a:ext cx="563672" cy="313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箭头: 右 62"/>
          <p:cNvSpPr/>
          <p:nvPr>
            <p:custDataLst>
              <p:tags r:id="rId12"/>
            </p:custDataLst>
          </p:nvPr>
        </p:nvSpPr>
        <p:spPr>
          <a:xfrm>
            <a:off x="8222625" y="4358857"/>
            <a:ext cx="563672" cy="313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箭头: 手杖形 69"/>
          <p:cNvSpPr/>
          <p:nvPr/>
        </p:nvSpPr>
        <p:spPr>
          <a:xfrm rot="10800000">
            <a:off x="1270680" y="4985556"/>
            <a:ext cx="8933144" cy="1125065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1" name="箭头: 手杖形 70"/>
          <p:cNvSpPr/>
          <p:nvPr/>
        </p:nvSpPr>
        <p:spPr>
          <a:xfrm rot="10800000">
            <a:off x="3907408" y="4994751"/>
            <a:ext cx="6296415" cy="111587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5331532" y="6219816"/>
            <a:ext cx="1941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3"/>
                </a:solidFill>
              </a:rPr>
              <a:t>优化</a:t>
            </a:r>
          </a:p>
        </p:txBody>
      </p:sp>
      <p:grpSp>
        <p:nvGrpSpPr>
          <p:cNvPr id="73" name="组合 72"/>
          <p:cNvGrpSpPr/>
          <p:nvPr/>
        </p:nvGrpSpPr>
        <p:grpSpPr>
          <a:xfrm>
            <a:off x="4677658" y="1075639"/>
            <a:ext cx="1871419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74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75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76" name="AutoShape 440"/>
            <p:cNvSpPr>
              <a:spLocks noChangeArrowheads="1"/>
            </p:cNvSpPr>
            <p:nvPr/>
          </p:nvSpPr>
          <p:spPr bwMode="auto">
            <a:xfrm rot="5400000">
              <a:off x="1935954" y="2060576"/>
              <a:ext cx="252413" cy="25241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77" name="Rectangle 444"/>
            <p:cNvSpPr>
              <a:spLocks noChangeArrowheads="1"/>
            </p:cNvSpPr>
            <p:nvPr/>
          </p:nvSpPr>
          <p:spPr bwMode="auto">
            <a:xfrm>
              <a:off x="2259583" y="2252663"/>
              <a:ext cx="1179964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整体流程</a:t>
              </a:r>
              <a:endParaRPr lang="en-US" altLang="ko-KR" sz="2300" b="1" dirty="0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  <p:sp>
        <p:nvSpPr>
          <p:cNvPr id="99" name="箭头: 手杖形 98"/>
          <p:cNvSpPr/>
          <p:nvPr/>
        </p:nvSpPr>
        <p:spPr>
          <a:xfrm rot="10800000">
            <a:off x="6764055" y="4985556"/>
            <a:ext cx="3433150" cy="111587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61491" y="731612"/>
            <a:ext cx="1788342" cy="1505088"/>
            <a:chOff x="1729502" y="1220490"/>
            <a:chExt cx="1254056" cy="1055428"/>
          </a:xfrm>
        </p:grpSpPr>
        <p:sp>
          <p:nvSpPr>
            <p:cNvPr id="3" name="六边形 2"/>
            <p:cNvSpPr/>
            <p:nvPr/>
          </p:nvSpPr>
          <p:spPr>
            <a:xfrm>
              <a:off x="1729502" y="1220490"/>
              <a:ext cx="1224296" cy="1055428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0000">
                  <a:srgbClr val="E0E0E0"/>
                </a:gs>
                <a:gs pos="1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622300" dist="317500" dir="2400000" algn="tl" rotWithShape="0">
                <a:srgbClr val="69696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sz="2935">
                <a:solidFill>
                  <a:srgbClr val="6092A9"/>
                </a:solidFill>
              </a:endParaRPr>
            </a:p>
          </p:txBody>
        </p:sp>
        <p:sp>
          <p:nvSpPr>
            <p:cNvPr id="4" name="六边形 3"/>
            <p:cNvSpPr/>
            <p:nvPr/>
          </p:nvSpPr>
          <p:spPr>
            <a:xfrm>
              <a:off x="1759262" y="1220490"/>
              <a:ext cx="1224296" cy="1055428"/>
            </a:xfrm>
            <a:prstGeom prst="hexagon">
              <a:avLst/>
            </a:prstGeom>
            <a:gradFill>
              <a:gsLst>
                <a:gs pos="64000">
                  <a:srgbClr val="F3F3F3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rgbClr val="F9F9F9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sz="2935">
                <a:solidFill>
                  <a:srgbClr val="6092A9"/>
                </a:solidFill>
              </a:endParaRPr>
            </a:p>
          </p:txBody>
        </p:sp>
        <p:sp>
          <p:nvSpPr>
            <p:cNvPr id="5" name="TextBox 88"/>
            <p:cNvSpPr txBox="1"/>
            <p:nvPr/>
          </p:nvSpPr>
          <p:spPr>
            <a:xfrm>
              <a:off x="1928220" y="1388473"/>
              <a:ext cx="886380" cy="71946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6665" b="1">
                  <a:solidFill>
                    <a:srgbClr val="6092A9"/>
                  </a:solidFill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</a:p>
          </p:txBody>
        </p:sp>
      </p:grpSp>
      <p:sp>
        <p:nvSpPr>
          <p:cNvPr id="6" name="TextBox 1"/>
          <p:cNvSpPr txBox="1"/>
          <p:nvPr/>
        </p:nvSpPr>
        <p:spPr>
          <a:xfrm>
            <a:off x="5440451" y="1130213"/>
            <a:ext cx="24416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4000" b="1" spc="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模型选择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8000" y="221615"/>
            <a:ext cx="4657090" cy="681990"/>
          </a:xfrm>
        </p:spPr>
        <p:txBody>
          <a:bodyPr>
            <a:normAutofit/>
          </a:bodyPr>
          <a:lstStyle/>
          <a:p>
            <a:r>
              <a:rPr lang="zh-CN" altLang="en-US"/>
              <a:t>模型选择：</a:t>
            </a:r>
            <a:r>
              <a:rPr lang="en-US" altLang="zh-CN"/>
              <a:t>ConvNeXt</a:t>
            </a:r>
          </a:p>
        </p:txBody>
      </p:sp>
      <p:grpSp>
        <p:nvGrpSpPr>
          <p:cNvPr id="8" name="组合 7"/>
          <p:cNvGrpSpPr/>
          <p:nvPr>
            <p:custDataLst>
              <p:tags r:id="rId1"/>
            </p:custDataLst>
          </p:nvPr>
        </p:nvGrpSpPr>
        <p:grpSpPr>
          <a:xfrm>
            <a:off x="502738" y="2357443"/>
            <a:ext cx="3130141" cy="900113"/>
            <a:chOff x="4672805" y="1412875"/>
            <a:chExt cx="3130550" cy="900113"/>
          </a:xfrm>
          <a:solidFill>
            <a:schemeClr val="tx2"/>
          </a:solidFill>
        </p:grpSpPr>
        <p:sp>
          <p:nvSpPr>
            <p:cNvPr id="9" name="Rectangle 403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4672805" y="1412875"/>
              <a:ext cx="3130550" cy="900113"/>
            </a:xfrm>
            <a:prstGeom prst="rect">
              <a:avLst/>
            </a:prstGeom>
            <a:grpFill/>
            <a:ln w="9525">
              <a:solidFill>
                <a:srgbClr val="FFFFFF">
                  <a:alpha val="39999"/>
                </a:srgbClr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0" name="Rectangle 408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4698133" y="1463823"/>
              <a:ext cx="3059112" cy="827088"/>
            </a:xfrm>
            <a:prstGeom prst="rect">
              <a:avLst/>
            </a:prstGeom>
            <a:grpFill/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1" name="Rectangle 414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5533440" y="1710093"/>
              <a:ext cx="1385176" cy="2768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>
                  <a:solidFill>
                    <a:schemeClr val="bg1"/>
                  </a:solidFill>
                </a:rPr>
                <a:t>更大的卷积核</a:t>
              </a:r>
              <a:endParaRPr lang="en-US" altLang="ko-KR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组合 12"/>
          <p:cNvGrpSpPr/>
          <p:nvPr>
            <p:custDataLst>
              <p:tags r:id="rId2"/>
            </p:custDataLst>
          </p:nvPr>
        </p:nvGrpSpPr>
        <p:grpSpPr>
          <a:xfrm>
            <a:off x="502738" y="3538906"/>
            <a:ext cx="3130143" cy="900113"/>
            <a:chOff x="4672805" y="1412875"/>
            <a:chExt cx="3130550" cy="900113"/>
          </a:xfrm>
          <a:solidFill>
            <a:schemeClr val="tx2"/>
          </a:solidFill>
        </p:grpSpPr>
        <p:sp>
          <p:nvSpPr>
            <p:cNvPr id="15" name="Rectangle 403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4672805" y="1412875"/>
              <a:ext cx="3130550" cy="900113"/>
            </a:xfrm>
            <a:prstGeom prst="rect">
              <a:avLst/>
            </a:prstGeom>
            <a:grpFill/>
            <a:ln w="9525">
              <a:solidFill>
                <a:srgbClr val="FFFFFF">
                  <a:alpha val="39999"/>
                </a:srgbClr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9" name="Rectangle 408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4707730" y="1447800"/>
              <a:ext cx="3059112" cy="827088"/>
            </a:xfrm>
            <a:prstGeom prst="rect">
              <a:avLst/>
            </a:prstGeom>
            <a:grpFill/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41" name="Rectangle 414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5422835" y="1677700"/>
              <a:ext cx="1616037" cy="2768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>
                  <a:solidFill>
                    <a:schemeClr val="bg1"/>
                  </a:solidFill>
                </a:rPr>
                <a:t>深度可分离卷积</a:t>
              </a:r>
              <a:endParaRPr lang="en-US" altLang="ko-KR">
                <a:solidFill>
                  <a:schemeClr val="bg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02738" y="4720370"/>
            <a:ext cx="3130143" cy="900113"/>
            <a:chOff x="4672805" y="1412875"/>
            <a:chExt cx="3130550" cy="900113"/>
          </a:xfrm>
          <a:solidFill>
            <a:schemeClr val="tx2"/>
          </a:solidFill>
        </p:grpSpPr>
        <p:sp>
          <p:nvSpPr>
            <p:cNvPr id="59" name="Rectangle 403"/>
            <p:cNvSpPr>
              <a:spLocks noChangeArrowheads="1"/>
            </p:cNvSpPr>
            <p:nvPr/>
          </p:nvSpPr>
          <p:spPr bwMode="auto">
            <a:xfrm>
              <a:off x="4672805" y="1412875"/>
              <a:ext cx="3130550" cy="900113"/>
            </a:xfrm>
            <a:prstGeom prst="rect">
              <a:avLst/>
            </a:prstGeom>
            <a:grpFill/>
            <a:ln w="9525">
              <a:solidFill>
                <a:srgbClr val="FFFFFF">
                  <a:alpha val="39999"/>
                </a:srgbClr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4" name="Rectangle 408"/>
            <p:cNvSpPr>
              <a:spLocks noChangeArrowheads="1"/>
            </p:cNvSpPr>
            <p:nvPr/>
          </p:nvSpPr>
          <p:spPr bwMode="auto">
            <a:xfrm>
              <a:off x="4707730" y="1447800"/>
              <a:ext cx="3059112" cy="827088"/>
            </a:xfrm>
            <a:prstGeom prst="rect">
              <a:avLst/>
            </a:prstGeom>
            <a:grpFill/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5" name="Rectangle 414"/>
            <p:cNvSpPr>
              <a:spLocks noChangeArrowheads="1"/>
            </p:cNvSpPr>
            <p:nvPr/>
          </p:nvSpPr>
          <p:spPr bwMode="auto">
            <a:xfrm>
              <a:off x="5655284" y="1722844"/>
              <a:ext cx="1141486" cy="27699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err="1">
                  <a:solidFill>
                    <a:schemeClr val="bg1"/>
                  </a:solidFill>
                </a:rPr>
                <a:t>LayerNorm</a:t>
              </a:r>
              <a:endParaRPr lang="en-US" altLang="ko-KR">
                <a:solidFill>
                  <a:schemeClr val="bg1"/>
                </a:solidFill>
              </a:endParaRPr>
            </a:p>
          </p:txBody>
        </p:sp>
      </p:grpSp>
      <p:sp>
        <p:nvSpPr>
          <p:cNvPr id="66" name="Rectangle 12"/>
          <p:cNvSpPr/>
          <p:nvPr/>
        </p:nvSpPr>
        <p:spPr>
          <a:xfrm>
            <a:off x="504882" y="5946518"/>
            <a:ext cx="3263938" cy="48000"/>
          </a:xfrm>
          <a:prstGeom prst="rect">
            <a:avLst/>
          </a:prstGeom>
          <a:pattFill prst="ltDnDiag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en-US">
              <a:latin typeface="+mn-ea"/>
              <a:cs typeface="+mn-ea"/>
            </a:endParaRPr>
          </a:p>
        </p:txBody>
      </p:sp>
      <p:grpSp>
        <p:nvGrpSpPr>
          <p:cNvPr id="67" name="Group 14"/>
          <p:cNvGrpSpPr/>
          <p:nvPr/>
        </p:nvGrpSpPr>
        <p:grpSpPr bwMode="auto">
          <a:xfrm>
            <a:off x="479870" y="6234552"/>
            <a:ext cx="1504753" cy="247649"/>
            <a:chOff x="0" y="0"/>
            <a:chExt cx="1896" cy="31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68" name="AutoShape 15"/>
            <p:cNvSpPr/>
            <p:nvPr/>
          </p:nvSpPr>
          <p:spPr bwMode="auto">
            <a:xfrm>
              <a:off x="0" y="0"/>
              <a:ext cx="308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69" name="AutoShape 16"/>
            <p:cNvSpPr/>
            <p:nvPr/>
          </p:nvSpPr>
          <p:spPr bwMode="auto">
            <a:xfrm>
              <a:off x="399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70" name="AutoShape 17"/>
            <p:cNvSpPr/>
            <p:nvPr/>
          </p:nvSpPr>
          <p:spPr bwMode="auto">
            <a:xfrm>
              <a:off x="793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71" name="AutoShape 18"/>
            <p:cNvSpPr/>
            <p:nvPr/>
          </p:nvSpPr>
          <p:spPr bwMode="auto">
            <a:xfrm>
              <a:off x="1187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72" name="AutoShape 19"/>
            <p:cNvSpPr/>
            <p:nvPr/>
          </p:nvSpPr>
          <p:spPr bwMode="auto">
            <a:xfrm>
              <a:off x="1587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</p:grpSp>
      <p:grpSp>
        <p:nvGrpSpPr>
          <p:cNvPr id="73" name="Group 20"/>
          <p:cNvGrpSpPr/>
          <p:nvPr/>
        </p:nvGrpSpPr>
        <p:grpSpPr bwMode="auto">
          <a:xfrm>
            <a:off x="479871" y="6235411"/>
            <a:ext cx="1187295" cy="247651"/>
            <a:chOff x="0" y="0"/>
            <a:chExt cx="1496" cy="312"/>
          </a:xfrm>
          <a:solidFill>
            <a:schemeClr val="accent2"/>
          </a:solidFill>
        </p:grpSpPr>
        <p:sp>
          <p:nvSpPr>
            <p:cNvPr id="74" name="AutoShape 21"/>
            <p:cNvSpPr/>
            <p:nvPr/>
          </p:nvSpPr>
          <p:spPr bwMode="auto">
            <a:xfrm>
              <a:off x="0" y="0"/>
              <a:ext cx="308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75" name="AutoShape 22"/>
            <p:cNvSpPr/>
            <p:nvPr/>
          </p:nvSpPr>
          <p:spPr bwMode="auto">
            <a:xfrm>
              <a:off x="399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76" name="AutoShape 23"/>
            <p:cNvSpPr/>
            <p:nvPr/>
          </p:nvSpPr>
          <p:spPr bwMode="auto">
            <a:xfrm>
              <a:off x="793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77" name="AutoShape 24"/>
            <p:cNvSpPr/>
            <p:nvPr/>
          </p:nvSpPr>
          <p:spPr bwMode="auto">
            <a:xfrm>
              <a:off x="1187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</p:grpSp>
      <p:sp>
        <p:nvSpPr>
          <p:cNvPr id="78" name="圆角矩形 3"/>
          <p:cNvSpPr/>
          <p:nvPr/>
        </p:nvSpPr>
        <p:spPr bwMode="auto">
          <a:xfrm>
            <a:off x="7631200" y="3035355"/>
            <a:ext cx="4224317" cy="1824567"/>
          </a:xfrm>
          <a:prstGeom prst="roundRect">
            <a:avLst>
              <a:gd name="adj" fmla="val 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21894" tIns="60949" rIns="121894" bIns="60949" anchor="ctr"/>
          <a:lstStyle/>
          <a:p>
            <a:pPr marL="0" lvl="2" algn="ctr" eaLnBrk="0" fontAlgn="ctr" hangingPunct="0">
              <a:buClr>
                <a:srgbClr val="FF0000"/>
              </a:buClr>
              <a:buSzPct val="70000"/>
              <a:buFont typeface="Wingdings" panose="05000000000000000000" pitchFamily="2" charset="2"/>
              <a:buChar char="n"/>
              <a:tabLst>
                <a:tab pos="181610" algn="l"/>
              </a:tabLst>
              <a:defRPr/>
            </a:pPr>
            <a:endParaRPr lang="zh-CN" altLang="en-US" sz="1900">
              <a:solidFill>
                <a:schemeClr val="accent2"/>
              </a:solidFill>
              <a:latin typeface="+mn-ea"/>
              <a:cs typeface="+mn-ea"/>
            </a:endParaRPr>
          </a:p>
        </p:txBody>
      </p:sp>
      <p:sp>
        <p:nvSpPr>
          <p:cNvPr id="79" name="矩形 87"/>
          <p:cNvSpPr>
            <a:spLocks noChangeArrowheads="1"/>
          </p:cNvSpPr>
          <p:nvPr/>
        </p:nvSpPr>
        <p:spPr bwMode="auto">
          <a:xfrm>
            <a:off x="7783281" y="3703123"/>
            <a:ext cx="3920154" cy="9848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21894" tIns="60949" rIns="121894" bIns="60949">
            <a:spAutoFit/>
          </a:bodyPr>
          <a:lstStyle/>
          <a:p>
            <a:pPr algn="ctr" eaLnBrk="0" fontAlgn="ctr" hangingPunct="0">
              <a:buClr>
                <a:srgbClr val="FF0000"/>
              </a:buClr>
              <a:buSzPct val="70000"/>
            </a:pP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</a:rPr>
              <a:t>严重过拟合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+mn-ea"/>
              <a:cs typeface="+mn-ea"/>
            </a:endParaRPr>
          </a:p>
          <a:p>
            <a:pPr algn="ctr" eaLnBrk="0" fontAlgn="ctr" hangingPunct="0">
              <a:buClr>
                <a:srgbClr val="FF0000"/>
              </a:buClr>
              <a:buSzPct val="70000"/>
            </a:pP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</a:rPr>
              <a:t>依据噪声进行分类</a:t>
            </a:r>
          </a:p>
        </p:txBody>
      </p:sp>
      <p:grpSp>
        <p:nvGrpSpPr>
          <p:cNvPr id="80" name="组合 26"/>
          <p:cNvGrpSpPr>
            <a:grpSpLocks noChangeAspect="1"/>
          </p:cNvGrpSpPr>
          <p:nvPr/>
        </p:nvGrpSpPr>
        <p:grpSpPr bwMode="auto">
          <a:xfrm>
            <a:off x="8115856" y="2650122"/>
            <a:ext cx="3257127" cy="740832"/>
            <a:chOff x="855540" y="3513439"/>
            <a:chExt cx="1399872" cy="987727"/>
          </a:xfrm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81" name="圆角矩形 11"/>
            <p:cNvSpPr/>
            <p:nvPr/>
          </p:nvSpPr>
          <p:spPr>
            <a:xfrm>
              <a:off x="855540" y="3513439"/>
              <a:ext cx="1399872" cy="987727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0" fontAlgn="ctr" hangingPunct="0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defRPr/>
              </a:pPr>
              <a:endParaRPr lang="zh-CN" altLang="en-US" sz="2300" b="1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  <p:sp>
          <p:nvSpPr>
            <p:cNvPr id="82" name="矩形 81"/>
            <p:cNvSpPr>
              <a:spLocks noChangeArrowheads="1"/>
            </p:cNvSpPr>
            <p:nvPr/>
          </p:nvSpPr>
          <p:spPr bwMode="auto">
            <a:xfrm>
              <a:off x="930021" y="3709799"/>
              <a:ext cx="1250910" cy="59500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  <a:sp3d>
              <a:bevelT w="190500" h="38100"/>
            </a:sp3d>
          </p:spPr>
          <p:txBody>
            <a:bodyPr anchor="ctr">
              <a:spAutoFit/>
            </a:bodyPr>
            <a:lstStyle/>
            <a:p>
              <a:pPr algn="ctr" fontAlgn="ctr">
                <a:buClr>
                  <a:srgbClr val="FF0000"/>
                </a:buClr>
                <a:buSzPct val="70000"/>
                <a:defRPr/>
              </a:pPr>
              <a:r>
                <a:rPr kumimoji="1" lang="zh-CN" altLang="en-US" sz="2300">
                  <a:solidFill>
                    <a:schemeClr val="bg1"/>
                  </a:solidFill>
                  <a:latin typeface="+mn-ea"/>
                  <a:cs typeface="+mn-ea"/>
                </a:rPr>
                <a:t>问题</a:t>
              </a:r>
            </a:p>
          </p:txBody>
        </p:sp>
      </p:grpSp>
      <p:sp>
        <p:nvSpPr>
          <p:cNvPr id="83" name="文本框 82"/>
          <p:cNvSpPr txBox="1"/>
          <p:nvPr/>
        </p:nvSpPr>
        <p:spPr>
          <a:xfrm>
            <a:off x="3632879" y="5890255"/>
            <a:ext cx="45776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测试集</a:t>
            </a:r>
            <a:r>
              <a:rPr lang="en-US" altLang="zh-CN" sz="2400" dirty="0"/>
              <a:t>A</a:t>
            </a:r>
            <a:r>
              <a:rPr lang="zh-CN" altLang="en-US" sz="2400" dirty="0"/>
              <a:t>上的准确率：</a:t>
            </a:r>
            <a:r>
              <a:rPr lang="en-US" altLang="zh-CN" sz="3600" dirty="0">
                <a:solidFill>
                  <a:srgbClr val="FF0000"/>
                </a:solidFill>
              </a:rPr>
              <a:t>67%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502738" y="1230185"/>
            <a:ext cx="1871419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85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86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87" name="AutoShape 440"/>
            <p:cNvSpPr>
              <a:spLocks noChangeArrowheads="1"/>
            </p:cNvSpPr>
            <p:nvPr/>
          </p:nvSpPr>
          <p:spPr bwMode="auto">
            <a:xfrm rot="5400000">
              <a:off x="1935954" y="2060576"/>
              <a:ext cx="252413" cy="25241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88" name="Rectangle 444"/>
            <p:cNvSpPr>
              <a:spLocks noChangeArrowheads="1"/>
            </p:cNvSpPr>
            <p:nvPr/>
          </p:nvSpPr>
          <p:spPr bwMode="auto">
            <a:xfrm>
              <a:off x="2145752" y="2252663"/>
              <a:ext cx="1407622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altLang="zh-CN" sz="2300" b="1" dirty="0" err="1">
                  <a:solidFill>
                    <a:schemeClr val="bg1"/>
                  </a:solidFill>
                  <a:ea typeface="HY헤드라인M"/>
                  <a:cs typeface="HY헤드라인M"/>
                </a:rPr>
                <a:t>ConvNeXt</a:t>
              </a:r>
              <a:endParaRPr lang="en-US" altLang="ko-KR" sz="2300" b="1" dirty="0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422C0182-0AE3-D644-D35F-6EF79D2B7618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318" y="4195554"/>
            <a:ext cx="3740240" cy="155843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B11BE19-B90A-8C3D-8D64-B0FE668910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453" y="2256024"/>
            <a:ext cx="3676919" cy="18245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7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78" grpId="0" animBg="1"/>
      <p:bldP spid="7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8000" y="221615"/>
            <a:ext cx="4532630" cy="681990"/>
          </a:xfrm>
        </p:spPr>
        <p:txBody>
          <a:bodyPr/>
          <a:lstStyle/>
          <a:p>
            <a:r>
              <a:rPr lang="zh-CN" altLang="en-US">
                <a:sym typeface="+mn-ea"/>
              </a:rPr>
              <a:t>模型选择：</a:t>
            </a:r>
            <a:r>
              <a:rPr lang="en-US" altLang="zh-CN">
                <a:sym typeface="+mn-ea"/>
              </a:rPr>
              <a:t>ConvNeXt</a:t>
            </a: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513644" y="1273176"/>
            <a:ext cx="4402940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14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6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7" name="AutoShape 440"/>
            <p:cNvSpPr>
              <a:spLocks noChangeArrowheads="1"/>
            </p:cNvSpPr>
            <p:nvPr/>
          </p:nvSpPr>
          <p:spPr bwMode="auto">
            <a:xfrm rot="5400000">
              <a:off x="1877917" y="2118613"/>
              <a:ext cx="252413" cy="13633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8" name="Rectangle 444"/>
            <p:cNvSpPr>
              <a:spLocks noChangeArrowheads="1"/>
            </p:cNvSpPr>
            <p:nvPr/>
          </p:nvSpPr>
          <p:spPr bwMode="auto">
            <a:xfrm>
              <a:off x="2061833" y="2252663"/>
              <a:ext cx="1575459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altLang="zh-CN" sz="2300" b="1" dirty="0" err="1">
                  <a:solidFill>
                    <a:schemeClr val="bg1"/>
                  </a:solidFill>
                  <a:ea typeface="HY헤드라인M"/>
                  <a:cs typeface="HY헤드라인M"/>
                </a:rPr>
                <a:t>ConvNeXt</a:t>
              </a:r>
              <a:r>
                <a:rPr lang="en-US" altLang="zh-CN" sz="2300" b="1" dirty="0">
                  <a:solidFill>
                    <a:schemeClr val="bg1"/>
                  </a:solidFill>
                  <a:ea typeface="HY헤드라인M"/>
                  <a:cs typeface="HY헤드라인M"/>
                </a:rPr>
                <a:t> + Bilateral Filter</a:t>
              </a:r>
              <a:endParaRPr lang="en-US" altLang="ko-KR" sz="2300" b="1" dirty="0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  <p:sp>
        <p:nvSpPr>
          <p:cNvPr id="20" name="圆角矩形 3"/>
          <p:cNvSpPr/>
          <p:nvPr/>
        </p:nvSpPr>
        <p:spPr bwMode="auto">
          <a:xfrm>
            <a:off x="7376956" y="4054876"/>
            <a:ext cx="4224317" cy="1824567"/>
          </a:xfrm>
          <a:prstGeom prst="roundRect">
            <a:avLst>
              <a:gd name="adj" fmla="val 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21894" tIns="60949" rIns="121894" bIns="60949" anchor="ctr"/>
          <a:lstStyle/>
          <a:p>
            <a:pPr marL="0" lvl="2" algn="ctr" eaLnBrk="0" fontAlgn="ctr" hangingPunct="0">
              <a:buClr>
                <a:srgbClr val="FF0000"/>
              </a:buClr>
              <a:buSzPct val="70000"/>
              <a:buFont typeface="Wingdings" panose="05000000000000000000" pitchFamily="2" charset="2"/>
              <a:buChar char="n"/>
              <a:tabLst>
                <a:tab pos="181610" algn="l"/>
              </a:tabLst>
              <a:defRPr/>
            </a:pPr>
            <a:endParaRPr lang="zh-CN" altLang="en-US" sz="1900">
              <a:solidFill>
                <a:schemeClr val="accent2"/>
              </a:solidFill>
              <a:latin typeface="+mn-ea"/>
              <a:cs typeface="+mn-ea"/>
            </a:endParaRPr>
          </a:p>
        </p:txBody>
      </p:sp>
      <p:sp>
        <p:nvSpPr>
          <p:cNvPr id="21" name="矩形 87"/>
          <p:cNvSpPr>
            <a:spLocks noChangeArrowheads="1"/>
          </p:cNvSpPr>
          <p:nvPr/>
        </p:nvSpPr>
        <p:spPr bwMode="auto">
          <a:xfrm>
            <a:off x="7491007" y="4523501"/>
            <a:ext cx="3996213" cy="123108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21894" tIns="60949" rIns="121894" bIns="60949">
            <a:spAutoFit/>
          </a:bodyPr>
          <a:lstStyle/>
          <a:p>
            <a:pPr algn="ctr" eaLnBrk="0" fontAlgn="ctr" hangingPunct="0">
              <a:buClr>
                <a:srgbClr val="FF0000"/>
              </a:buClr>
              <a:buSzPct val="70000"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</a:rPr>
              <a:t>滤波的同时损害了部分关键特征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+mn-ea"/>
              <a:cs typeface="+mn-ea"/>
            </a:endParaRPr>
          </a:p>
          <a:p>
            <a:pPr algn="ctr" eaLnBrk="0" fontAlgn="ctr" hangingPunct="0">
              <a:buClr>
                <a:srgbClr val="FF0000"/>
              </a:buClr>
              <a:buSzPct val="70000"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</a:rPr>
              <a:t>且训练、测试过程耗时较长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+mn-ea"/>
              <a:cs typeface="+mn-ea"/>
            </a:endParaRPr>
          </a:p>
        </p:txBody>
      </p:sp>
      <p:grpSp>
        <p:nvGrpSpPr>
          <p:cNvPr id="22" name="组合 26"/>
          <p:cNvGrpSpPr>
            <a:grpSpLocks noChangeAspect="1"/>
          </p:cNvGrpSpPr>
          <p:nvPr/>
        </p:nvGrpSpPr>
        <p:grpSpPr bwMode="auto">
          <a:xfrm>
            <a:off x="7861612" y="3669643"/>
            <a:ext cx="3257127" cy="740832"/>
            <a:chOff x="855540" y="3513439"/>
            <a:chExt cx="1399872" cy="987727"/>
          </a:xfrm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23" name="圆角矩形 11"/>
            <p:cNvSpPr/>
            <p:nvPr/>
          </p:nvSpPr>
          <p:spPr>
            <a:xfrm>
              <a:off x="855540" y="3513439"/>
              <a:ext cx="1399872" cy="987727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0" fontAlgn="ctr" hangingPunct="0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defRPr/>
              </a:pPr>
              <a:endParaRPr lang="zh-CN" altLang="en-US" sz="2300" b="1">
                <a:solidFill>
                  <a:schemeClr val="bg1"/>
                </a:solidFill>
                <a:latin typeface="+mn-ea"/>
                <a:cs typeface="+mn-ea"/>
              </a:endParaRPr>
            </a:p>
          </p:txBody>
        </p:sp>
        <p:sp>
          <p:nvSpPr>
            <p:cNvPr id="24" name="矩形 23"/>
            <p:cNvSpPr>
              <a:spLocks noChangeArrowheads="1"/>
            </p:cNvSpPr>
            <p:nvPr/>
          </p:nvSpPr>
          <p:spPr bwMode="auto">
            <a:xfrm>
              <a:off x="930021" y="3709799"/>
              <a:ext cx="1250910" cy="59500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  <a:sp3d>
              <a:bevelT w="190500" h="38100"/>
            </a:sp3d>
          </p:spPr>
          <p:txBody>
            <a:bodyPr anchor="ctr">
              <a:spAutoFit/>
            </a:bodyPr>
            <a:lstStyle/>
            <a:p>
              <a:pPr algn="ctr" fontAlgn="ctr">
                <a:buClr>
                  <a:srgbClr val="FF0000"/>
                </a:buClr>
                <a:buSzPct val="70000"/>
                <a:defRPr/>
              </a:pPr>
              <a:r>
                <a:rPr kumimoji="1" lang="zh-CN" altLang="en-US" sz="2300">
                  <a:solidFill>
                    <a:schemeClr val="bg1"/>
                  </a:solidFill>
                  <a:latin typeface="+mn-ea"/>
                  <a:cs typeface="+mn-ea"/>
                </a:rPr>
                <a:t>问题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4136254" y="6050582"/>
            <a:ext cx="5160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测试集</a:t>
            </a:r>
            <a:r>
              <a:rPr lang="en-US" altLang="zh-CN" sz="2400" dirty="0"/>
              <a:t>A</a:t>
            </a:r>
            <a:r>
              <a:rPr lang="zh-CN" altLang="en-US" sz="2400" dirty="0"/>
              <a:t>上的准确率几乎无变化</a:t>
            </a:r>
          </a:p>
        </p:txBody>
      </p:sp>
      <p:sp>
        <p:nvSpPr>
          <p:cNvPr id="26" name="Rectangle 12"/>
          <p:cNvSpPr/>
          <p:nvPr/>
        </p:nvSpPr>
        <p:spPr>
          <a:xfrm>
            <a:off x="504882" y="5946518"/>
            <a:ext cx="3263938" cy="48000"/>
          </a:xfrm>
          <a:prstGeom prst="rect">
            <a:avLst/>
          </a:prstGeom>
          <a:pattFill prst="ltDnDiag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en-US">
              <a:latin typeface="+mn-ea"/>
              <a:cs typeface="+mn-ea"/>
            </a:endParaRPr>
          </a:p>
        </p:txBody>
      </p:sp>
      <p:grpSp>
        <p:nvGrpSpPr>
          <p:cNvPr id="27" name="Group 14"/>
          <p:cNvGrpSpPr/>
          <p:nvPr/>
        </p:nvGrpSpPr>
        <p:grpSpPr bwMode="auto">
          <a:xfrm>
            <a:off x="479870" y="6234552"/>
            <a:ext cx="1504753" cy="247649"/>
            <a:chOff x="0" y="0"/>
            <a:chExt cx="1896" cy="31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8" name="AutoShape 15"/>
            <p:cNvSpPr/>
            <p:nvPr/>
          </p:nvSpPr>
          <p:spPr bwMode="auto">
            <a:xfrm>
              <a:off x="0" y="0"/>
              <a:ext cx="308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29" name="AutoShape 16"/>
            <p:cNvSpPr/>
            <p:nvPr/>
          </p:nvSpPr>
          <p:spPr bwMode="auto">
            <a:xfrm>
              <a:off x="399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0" name="AutoShape 17"/>
            <p:cNvSpPr/>
            <p:nvPr/>
          </p:nvSpPr>
          <p:spPr bwMode="auto">
            <a:xfrm>
              <a:off x="793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1" name="AutoShape 18"/>
            <p:cNvSpPr/>
            <p:nvPr/>
          </p:nvSpPr>
          <p:spPr bwMode="auto">
            <a:xfrm>
              <a:off x="1187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2" name="AutoShape 19"/>
            <p:cNvSpPr/>
            <p:nvPr/>
          </p:nvSpPr>
          <p:spPr bwMode="auto">
            <a:xfrm>
              <a:off x="1587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</p:grpSp>
      <p:grpSp>
        <p:nvGrpSpPr>
          <p:cNvPr id="33" name="Group 20"/>
          <p:cNvGrpSpPr/>
          <p:nvPr/>
        </p:nvGrpSpPr>
        <p:grpSpPr bwMode="auto">
          <a:xfrm>
            <a:off x="479871" y="6235411"/>
            <a:ext cx="1187295" cy="247651"/>
            <a:chOff x="0" y="0"/>
            <a:chExt cx="1496" cy="312"/>
          </a:xfrm>
          <a:solidFill>
            <a:schemeClr val="accent2"/>
          </a:solidFill>
        </p:grpSpPr>
        <p:sp>
          <p:nvSpPr>
            <p:cNvPr id="34" name="AutoShape 21"/>
            <p:cNvSpPr/>
            <p:nvPr/>
          </p:nvSpPr>
          <p:spPr bwMode="auto">
            <a:xfrm>
              <a:off x="0" y="0"/>
              <a:ext cx="308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5" name="AutoShape 22"/>
            <p:cNvSpPr/>
            <p:nvPr/>
          </p:nvSpPr>
          <p:spPr bwMode="auto">
            <a:xfrm>
              <a:off x="399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6" name="AutoShape 23"/>
            <p:cNvSpPr/>
            <p:nvPr/>
          </p:nvSpPr>
          <p:spPr bwMode="auto">
            <a:xfrm>
              <a:off x="793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  <p:sp>
          <p:nvSpPr>
            <p:cNvPr id="37" name="AutoShape 24"/>
            <p:cNvSpPr/>
            <p:nvPr/>
          </p:nvSpPr>
          <p:spPr bwMode="auto">
            <a:xfrm>
              <a:off x="1187" y="0"/>
              <a:ext cx="309" cy="312"/>
            </a:xfrm>
            <a:custGeom>
              <a:avLst/>
              <a:gdLst>
                <a:gd name="T0" fmla="*/ 11356 w 22712"/>
                <a:gd name="T1" fmla="*/ 0 h 23880"/>
                <a:gd name="T2" fmla="*/ 14693 w 22712"/>
                <a:gd name="T3" fmla="*/ 7110 h 23880"/>
                <a:gd name="T4" fmla="*/ 22156 w 22712"/>
                <a:gd name="T5" fmla="*/ 8250 h 23880"/>
                <a:gd name="T6" fmla="*/ 16756 w 22712"/>
                <a:gd name="T7" fmla="*/ 13785 h 23880"/>
                <a:gd name="T8" fmla="*/ 18031 w 22712"/>
                <a:gd name="T9" fmla="*/ 21600 h 23880"/>
                <a:gd name="T10" fmla="*/ 11356 w 22712"/>
                <a:gd name="T11" fmla="*/ 17910 h 23880"/>
                <a:gd name="T12" fmla="*/ 4681 w 22712"/>
                <a:gd name="T13" fmla="*/ 21600 h 23880"/>
                <a:gd name="T14" fmla="*/ 5956 w 22712"/>
                <a:gd name="T15" fmla="*/ 13785 h 23880"/>
                <a:gd name="T16" fmla="*/ 556 w 22712"/>
                <a:gd name="T17" fmla="*/ 8250 h 23880"/>
                <a:gd name="T18" fmla="*/ 8019 w 22712"/>
                <a:gd name="T19" fmla="*/ 7110 h 23880"/>
                <a:gd name="T20" fmla="*/ 11356 w 22712"/>
                <a:gd name="T21" fmla="*/ 0 h 23880"/>
                <a:gd name="T22" fmla="*/ 11356 w 22712"/>
                <a:gd name="T23" fmla="*/ 0 h 23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12" h="23880">
                  <a:moveTo>
                    <a:pt x="11356" y="0"/>
                  </a:moveTo>
                  <a:lnTo>
                    <a:pt x="14693" y="7110"/>
                  </a:lnTo>
                  <a:lnTo>
                    <a:pt x="22156" y="8250"/>
                  </a:lnTo>
                  <a:lnTo>
                    <a:pt x="16756" y="13785"/>
                  </a:lnTo>
                  <a:lnTo>
                    <a:pt x="18031" y="21600"/>
                  </a:lnTo>
                  <a:lnTo>
                    <a:pt x="11356" y="17910"/>
                  </a:lnTo>
                  <a:lnTo>
                    <a:pt x="4681" y="21600"/>
                  </a:lnTo>
                  <a:lnTo>
                    <a:pt x="5956" y="13785"/>
                  </a:lnTo>
                  <a:lnTo>
                    <a:pt x="556" y="8250"/>
                  </a:lnTo>
                  <a:lnTo>
                    <a:pt x="8019" y="7110"/>
                  </a:lnTo>
                  <a:lnTo>
                    <a:pt x="11356" y="0"/>
                  </a:lnTo>
                  <a:close/>
                  <a:moveTo>
                    <a:pt x="1135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endParaRPr>
            </a:p>
          </p:txBody>
        </p:sp>
      </p:grpSp>
      <p:pic>
        <p:nvPicPr>
          <p:cNvPr id="4" name="图片 3" descr="0_100_15_3"/>
          <p:cNvPicPr>
            <a:picLocks noChangeAspect="1"/>
          </p:cNvPicPr>
          <p:nvPr/>
        </p:nvPicPr>
        <p:blipFill>
          <a:blip r:embed="rId3"/>
          <a:srcRect l="21571" r="23036"/>
          <a:stretch>
            <a:fillRect/>
          </a:stretch>
        </p:blipFill>
        <p:spPr>
          <a:xfrm>
            <a:off x="3513927" y="2090327"/>
            <a:ext cx="2737485" cy="3706495"/>
          </a:xfrm>
          <a:prstGeom prst="rect">
            <a:avLst/>
          </a:prstGeom>
        </p:spPr>
      </p:pic>
      <p:pic>
        <p:nvPicPr>
          <p:cNvPr id="5" name="图片 4" descr="0_100_15_1"/>
          <p:cNvPicPr>
            <a:picLocks noChangeAspect="1"/>
          </p:cNvPicPr>
          <p:nvPr/>
        </p:nvPicPr>
        <p:blipFill>
          <a:blip r:embed="rId4"/>
          <a:srcRect l="22201" r="23752"/>
          <a:stretch>
            <a:fillRect/>
          </a:stretch>
        </p:blipFill>
        <p:spPr>
          <a:xfrm>
            <a:off x="479870" y="2139223"/>
            <a:ext cx="2600325" cy="36087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8D544AB-15EB-75C1-4840-A66310CC78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418" y="1224167"/>
            <a:ext cx="4455999" cy="22111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5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AutoShape 10"/>
          <p:cNvSpPr>
            <a:spLocks noChangeArrowheads="1"/>
          </p:cNvSpPr>
          <p:nvPr/>
        </p:nvSpPr>
        <p:spPr bwMode="auto">
          <a:xfrm rot="16200000">
            <a:off x="5153919" y="-1012257"/>
            <a:ext cx="1865111" cy="10058400"/>
          </a:xfrm>
          <a:prstGeom prst="downArrow">
            <a:avLst>
              <a:gd name="adj1" fmla="val 49065"/>
              <a:gd name="adj2" fmla="val 4482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eaVert" lIns="121892" tIns="60946" rIns="121892" bIns="60946"/>
          <a:lstStyle/>
          <a:p>
            <a:endParaRPr lang="zh-CN" altLang="en-US" sz="2700">
              <a:solidFill>
                <a:schemeClr val="bg1"/>
              </a:solidFill>
              <a:latin typeface="+mn-ea"/>
              <a:cs typeface="+mn-ea"/>
            </a:endParaRPr>
          </a:p>
        </p:txBody>
      </p:sp>
      <p:grpSp>
        <p:nvGrpSpPr>
          <p:cNvPr id="60" name="组合 59"/>
          <p:cNvGrpSpPr/>
          <p:nvPr/>
        </p:nvGrpSpPr>
        <p:grpSpPr bwMode="auto">
          <a:xfrm>
            <a:off x="4646152" y="3037950"/>
            <a:ext cx="2268522" cy="2052916"/>
            <a:chOff x="1203714" y="2786058"/>
            <a:chExt cx="1935848" cy="1751017"/>
          </a:xfrm>
        </p:grpSpPr>
        <p:grpSp>
          <p:nvGrpSpPr>
            <p:cNvPr id="61" name="Group 6"/>
            <p:cNvGrpSpPr/>
            <p:nvPr/>
          </p:nvGrpSpPr>
          <p:grpSpPr bwMode="auto">
            <a:xfrm>
              <a:off x="1295400" y="2786058"/>
              <a:ext cx="1753450" cy="1751017"/>
              <a:chOff x="1823" y="2371"/>
              <a:chExt cx="1801" cy="1801"/>
            </a:xfrm>
          </p:grpSpPr>
          <p:sp>
            <p:nvSpPr>
              <p:cNvPr id="63" name="Oval 7"/>
              <p:cNvSpPr>
                <a:spLocks noChangeArrowheads="1"/>
              </p:cNvSpPr>
              <p:nvPr/>
            </p:nvSpPr>
            <p:spPr bwMode="auto">
              <a:xfrm>
                <a:off x="1823" y="2371"/>
                <a:ext cx="1801" cy="1801"/>
              </a:xfrm>
              <a:prstGeom prst="ellipse">
                <a:avLst/>
              </a:prstGeom>
              <a:solidFill>
                <a:srgbClr val="D8D8D8">
                  <a:alpha val="48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700">
                  <a:solidFill>
                    <a:schemeClr val="bg1"/>
                  </a:solidFill>
                  <a:latin typeface="+mn-ea"/>
                  <a:cs typeface="+mn-ea"/>
                </a:endParaRPr>
              </a:p>
            </p:txBody>
          </p:sp>
          <p:sp>
            <p:nvSpPr>
              <p:cNvPr id="64" name="Oval 8"/>
              <p:cNvSpPr>
                <a:spLocks noChangeArrowheads="1"/>
              </p:cNvSpPr>
              <p:nvPr/>
            </p:nvSpPr>
            <p:spPr bwMode="auto">
              <a:xfrm>
                <a:off x="1945" y="2493"/>
                <a:ext cx="1556" cy="1556"/>
              </a:xfrm>
              <a:prstGeom prst="ellipse">
                <a:avLst/>
              </a:prstGeom>
              <a:solidFill>
                <a:schemeClr val="accent3"/>
              </a:solidFill>
              <a:ln w="38100">
                <a:solidFill>
                  <a:srgbClr val="FFFFFF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700">
                  <a:solidFill>
                    <a:schemeClr val="bg1"/>
                  </a:solidFill>
                  <a:latin typeface="+mn-ea"/>
                  <a:cs typeface="+mn-ea"/>
                </a:endParaRPr>
              </a:p>
            </p:txBody>
          </p:sp>
        </p:grpSp>
        <p:sp>
          <p:nvSpPr>
            <p:cNvPr id="62" name="Text Box 9"/>
            <p:cNvSpPr txBox="1">
              <a:spLocks noChangeArrowheads="1"/>
            </p:cNvSpPr>
            <p:nvPr/>
          </p:nvSpPr>
          <p:spPr bwMode="auto">
            <a:xfrm>
              <a:off x="1203714" y="3486764"/>
              <a:ext cx="1935848" cy="6201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 err="1">
                  <a:solidFill>
                    <a:schemeClr val="bg1"/>
                  </a:solidFill>
                  <a:latin typeface="+mn-ea"/>
                  <a:ea typeface="+mn-ea"/>
                  <a:cs typeface="+mn-ea"/>
                </a:rPr>
                <a:t>ViT</a:t>
              </a:r>
              <a:endParaRPr lang="zh-CN" altLang="en-US" sz="2000" b="1">
                <a:solidFill>
                  <a:schemeClr val="bg1"/>
                </a:solidFill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65" name="组合 64"/>
          <p:cNvGrpSpPr/>
          <p:nvPr/>
        </p:nvGrpSpPr>
        <p:grpSpPr bwMode="auto">
          <a:xfrm>
            <a:off x="7687819" y="3037950"/>
            <a:ext cx="2268521" cy="2052916"/>
            <a:chOff x="1214414" y="2786058"/>
            <a:chExt cx="1935848" cy="1751017"/>
          </a:xfrm>
        </p:grpSpPr>
        <p:grpSp>
          <p:nvGrpSpPr>
            <p:cNvPr id="66" name="Group 6"/>
            <p:cNvGrpSpPr/>
            <p:nvPr/>
          </p:nvGrpSpPr>
          <p:grpSpPr bwMode="auto">
            <a:xfrm>
              <a:off x="1295400" y="2786058"/>
              <a:ext cx="1753450" cy="1751017"/>
              <a:chOff x="1823" y="2371"/>
              <a:chExt cx="1801" cy="1801"/>
            </a:xfrm>
          </p:grpSpPr>
          <p:sp>
            <p:nvSpPr>
              <p:cNvPr id="68" name="Oval 7"/>
              <p:cNvSpPr>
                <a:spLocks noChangeArrowheads="1"/>
              </p:cNvSpPr>
              <p:nvPr/>
            </p:nvSpPr>
            <p:spPr bwMode="auto">
              <a:xfrm>
                <a:off x="1823" y="2371"/>
                <a:ext cx="1801" cy="1801"/>
              </a:xfrm>
              <a:prstGeom prst="ellipse">
                <a:avLst/>
              </a:prstGeom>
              <a:solidFill>
                <a:srgbClr val="D8D8D8">
                  <a:alpha val="48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700">
                  <a:solidFill>
                    <a:schemeClr val="bg1"/>
                  </a:solidFill>
                  <a:latin typeface="+mn-ea"/>
                  <a:cs typeface="+mn-ea"/>
                </a:endParaRPr>
              </a:p>
            </p:txBody>
          </p:sp>
          <p:sp>
            <p:nvSpPr>
              <p:cNvPr id="69" name="Oval 8"/>
              <p:cNvSpPr>
                <a:spLocks noChangeArrowheads="1"/>
              </p:cNvSpPr>
              <p:nvPr/>
            </p:nvSpPr>
            <p:spPr bwMode="auto">
              <a:xfrm>
                <a:off x="1945" y="2493"/>
                <a:ext cx="1556" cy="1556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rgbClr val="FFFFFF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700">
                  <a:solidFill>
                    <a:schemeClr val="bg1"/>
                  </a:solidFill>
                  <a:latin typeface="+mn-ea"/>
                  <a:cs typeface="+mn-ea"/>
                </a:endParaRPr>
              </a:p>
            </p:txBody>
          </p:sp>
        </p:grpSp>
        <p:sp>
          <p:nvSpPr>
            <p:cNvPr id="67" name="Text Box 9"/>
            <p:cNvSpPr txBox="1">
              <a:spLocks noChangeArrowheads="1"/>
            </p:cNvSpPr>
            <p:nvPr/>
          </p:nvSpPr>
          <p:spPr bwMode="auto">
            <a:xfrm>
              <a:off x="1214414" y="3394068"/>
              <a:ext cx="1935848" cy="6201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700" b="1" dirty="0" err="1">
                  <a:solidFill>
                    <a:schemeClr val="bg1"/>
                  </a:solidFill>
                  <a:latin typeface="+mn-ea"/>
                  <a:ea typeface="+mn-ea"/>
                  <a:cs typeface="+mn-ea"/>
                </a:rPr>
                <a:t>swin</a:t>
              </a:r>
              <a:endParaRPr lang="zh-CN" altLang="en-US" sz="2700" b="1" dirty="0">
                <a:solidFill>
                  <a:schemeClr val="bg1"/>
                </a:solidFill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75" name="组合 40"/>
          <p:cNvGrpSpPr/>
          <p:nvPr/>
        </p:nvGrpSpPr>
        <p:grpSpPr bwMode="auto">
          <a:xfrm>
            <a:off x="1443089" y="3037950"/>
            <a:ext cx="2429918" cy="2052916"/>
            <a:chOff x="1149534" y="2786058"/>
            <a:chExt cx="2073576" cy="1751017"/>
          </a:xfrm>
        </p:grpSpPr>
        <p:grpSp>
          <p:nvGrpSpPr>
            <p:cNvPr id="76" name="Group 6"/>
            <p:cNvGrpSpPr/>
            <p:nvPr/>
          </p:nvGrpSpPr>
          <p:grpSpPr bwMode="auto">
            <a:xfrm>
              <a:off x="1295400" y="2786058"/>
              <a:ext cx="1753450" cy="1751017"/>
              <a:chOff x="1823" y="2371"/>
              <a:chExt cx="1801" cy="1801"/>
            </a:xfrm>
          </p:grpSpPr>
          <p:sp>
            <p:nvSpPr>
              <p:cNvPr id="78" name="Oval 7"/>
              <p:cNvSpPr>
                <a:spLocks noChangeArrowheads="1"/>
              </p:cNvSpPr>
              <p:nvPr/>
            </p:nvSpPr>
            <p:spPr bwMode="auto">
              <a:xfrm>
                <a:off x="1823" y="2371"/>
                <a:ext cx="1801" cy="1801"/>
              </a:xfrm>
              <a:prstGeom prst="ellipse">
                <a:avLst/>
              </a:prstGeom>
              <a:solidFill>
                <a:srgbClr val="D8D8D8">
                  <a:alpha val="48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700">
                  <a:solidFill>
                    <a:schemeClr val="bg1"/>
                  </a:solidFill>
                  <a:latin typeface="+mn-ea"/>
                  <a:cs typeface="+mn-ea"/>
                </a:endParaRPr>
              </a:p>
            </p:txBody>
          </p:sp>
          <p:sp>
            <p:nvSpPr>
              <p:cNvPr id="79" name="Oval 8"/>
              <p:cNvSpPr>
                <a:spLocks noChangeArrowheads="1"/>
              </p:cNvSpPr>
              <p:nvPr/>
            </p:nvSpPr>
            <p:spPr bwMode="auto">
              <a:xfrm>
                <a:off x="1946" y="2493"/>
                <a:ext cx="1556" cy="1556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rgbClr val="FFFFFF"/>
                </a:solidFill>
                <a:round/>
              </a:ln>
            </p:spPr>
            <p:txBody>
              <a:bodyPr/>
              <a:lstStyle/>
              <a:p>
                <a:endParaRPr lang="zh-CN" altLang="en-US" sz="2700">
                  <a:solidFill>
                    <a:schemeClr val="bg1"/>
                  </a:solidFill>
                  <a:latin typeface="+mn-ea"/>
                  <a:cs typeface="+mn-ea"/>
                </a:endParaRPr>
              </a:p>
            </p:txBody>
          </p:sp>
        </p:grpSp>
        <p:sp>
          <p:nvSpPr>
            <p:cNvPr id="77" name="Text Box 9"/>
            <p:cNvSpPr txBox="1">
              <a:spLocks noChangeArrowheads="1"/>
            </p:cNvSpPr>
            <p:nvPr/>
          </p:nvSpPr>
          <p:spPr bwMode="auto">
            <a:xfrm>
              <a:off x="1149534" y="3441533"/>
              <a:ext cx="2073576" cy="6201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1"/>
                  </a:solidFill>
                  <a:latin typeface="+mn-ea"/>
                  <a:ea typeface="+mn-ea"/>
                  <a:cs typeface="+mn-ea"/>
                </a:rPr>
                <a:t>Transformer</a:t>
              </a:r>
              <a:endParaRPr lang="zh-CN" altLang="en-US" sz="2000" b="1">
                <a:solidFill>
                  <a:schemeClr val="bg1"/>
                </a:solidFill>
                <a:latin typeface="+mn-ea"/>
                <a:ea typeface="+mn-ea"/>
                <a:cs typeface="+mn-ea"/>
              </a:endParaRPr>
            </a:p>
          </p:txBody>
        </p:sp>
      </p:grpSp>
      <p:sp>
        <p:nvSpPr>
          <p:cNvPr id="80" name="矩形标注 79"/>
          <p:cNvSpPr/>
          <p:nvPr/>
        </p:nvSpPr>
        <p:spPr>
          <a:xfrm>
            <a:off x="5100855" y="5541496"/>
            <a:ext cx="1970221" cy="60959"/>
          </a:xfrm>
          <a:prstGeom prst="wedgeRectCallout">
            <a:avLst>
              <a:gd name="adj1" fmla="val -17526"/>
              <a:gd name="adj2" fmla="val -50946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2" tIns="60946" rIns="121892" bIns="60946"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</p:txBody>
      </p:sp>
      <p:sp>
        <p:nvSpPr>
          <p:cNvPr id="81" name="矩形标注 80"/>
          <p:cNvSpPr/>
          <p:nvPr/>
        </p:nvSpPr>
        <p:spPr>
          <a:xfrm>
            <a:off x="2144554" y="2566445"/>
            <a:ext cx="2112845" cy="85520"/>
          </a:xfrm>
          <a:prstGeom prst="wedgeRectCallout">
            <a:avLst>
              <a:gd name="adj1" fmla="val -23398"/>
              <a:gd name="adj2" fmla="val 40329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2" tIns="60946" rIns="121892" bIns="60946"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</p:txBody>
      </p:sp>
      <p:sp>
        <p:nvSpPr>
          <p:cNvPr id="82" name="Rectangle 28"/>
          <p:cNvSpPr>
            <a:spLocks noChangeArrowheads="1"/>
          </p:cNvSpPr>
          <p:nvPr/>
        </p:nvSpPr>
        <p:spPr bwMode="auto">
          <a:xfrm>
            <a:off x="4753594" y="5638007"/>
            <a:ext cx="5372416" cy="971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892" tIns="60946" rIns="121892" bIns="60946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全局自注意力机制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参数量过大但训练样本数量不够</a:t>
            </a:r>
          </a:p>
        </p:txBody>
      </p:sp>
      <p:sp>
        <p:nvSpPr>
          <p:cNvPr id="83" name="Rectangle 28"/>
          <p:cNvSpPr>
            <a:spLocks noChangeArrowheads="1"/>
          </p:cNvSpPr>
          <p:nvPr/>
        </p:nvSpPr>
        <p:spPr bwMode="auto">
          <a:xfrm>
            <a:off x="1204840" y="1969516"/>
            <a:ext cx="3992272" cy="528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892" tIns="60946" rIns="121892" bIns="60946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自注意力机制，有效去噪</a:t>
            </a:r>
          </a:p>
        </p:txBody>
      </p:sp>
      <p:sp>
        <p:nvSpPr>
          <p:cNvPr id="84" name="矩形标注 83"/>
          <p:cNvSpPr/>
          <p:nvPr/>
        </p:nvSpPr>
        <p:spPr>
          <a:xfrm>
            <a:off x="8347331" y="2479631"/>
            <a:ext cx="2112845" cy="85520"/>
          </a:xfrm>
          <a:prstGeom prst="wedgeRectCallout">
            <a:avLst>
              <a:gd name="adj1" fmla="val -23398"/>
              <a:gd name="adj2" fmla="val 403291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2" tIns="60946" rIns="121892" bIns="60946"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</p:txBody>
      </p:sp>
      <p:sp>
        <p:nvSpPr>
          <p:cNvPr id="85" name="Rectangle 28"/>
          <p:cNvSpPr>
            <a:spLocks noChangeArrowheads="1"/>
          </p:cNvSpPr>
          <p:nvPr/>
        </p:nvSpPr>
        <p:spPr bwMode="auto">
          <a:xfrm>
            <a:off x="8246450" y="1867173"/>
            <a:ext cx="2740710" cy="528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892" tIns="60946" rIns="121892" bIns="60946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局部注意力机制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08000" y="221615"/>
            <a:ext cx="6473825" cy="681990"/>
          </a:xfrm>
        </p:spPr>
        <p:txBody>
          <a:bodyPr>
            <a:normAutofit/>
          </a:bodyPr>
          <a:lstStyle/>
          <a:p>
            <a:r>
              <a:rPr lang="zh-CN" altLang="en-US"/>
              <a:t>模型选择：</a:t>
            </a:r>
            <a:r>
              <a:rPr lang="en-US" altLang="zh-CN" err="1">
                <a:sym typeface="+mn-ea"/>
              </a:rPr>
              <a:t>Swin</a:t>
            </a:r>
            <a:r>
              <a:rPr lang="en-US" altLang="zh-CN">
                <a:sym typeface="+mn-ea"/>
              </a:rPr>
              <a:t> Transformer</a:t>
            </a:r>
            <a:endParaRPr lang="en-US" altLang="zh-CN"/>
          </a:p>
        </p:txBody>
      </p:sp>
      <p:grpSp>
        <p:nvGrpSpPr>
          <p:cNvPr id="6" name="组合 5"/>
          <p:cNvGrpSpPr/>
          <p:nvPr/>
        </p:nvGrpSpPr>
        <p:grpSpPr>
          <a:xfrm>
            <a:off x="177692" y="1170181"/>
            <a:ext cx="2675033" cy="792162"/>
            <a:chOff x="1899442" y="2024063"/>
            <a:chExt cx="1871663" cy="792162"/>
          </a:xfrm>
          <a:solidFill>
            <a:srgbClr val="3D607C"/>
          </a:solidFill>
        </p:grpSpPr>
        <p:sp>
          <p:nvSpPr>
            <p:cNvPr id="7" name="Rectangle 402"/>
            <p:cNvSpPr>
              <a:spLocks noChangeArrowheads="1"/>
            </p:cNvSpPr>
            <p:nvPr/>
          </p:nvSpPr>
          <p:spPr bwMode="auto">
            <a:xfrm>
              <a:off x="1899442" y="2024063"/>
              <a:ext cx="1871663" cy="792162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8" name="Rectangle 439"/>
            <p:cNvSpPr>
              <a:spLocks noChangeArrowheads="1"/>
            </p:cNvSpPr>
            <p:nvPr/>
          </p:nvSpPr>
          <p:spPr bwMode="auto">
            <a:xfrm>
              <a:off x="1935955" y="2060575"/>
              <a:ext cx="1800225" cy="719138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rgbClr val="808080"/>
              </a:solidFill>
              <a:miter lim="800000"/>
            </a:ln>
          </p:spPr>
          <p:txBody>
            <a:bodyPr wrap="none" anchor="ctr"/>
            <a:lstStyle/>
            <a:p>
              <a:pPr algn="ctr"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9" name="AutoShape 440"/>
            <p:cNvSpPr>
              <a:spLocks noChangeArrowheads="1"/>
            </p:cNvSpPr>
            <p:nvPr/>
          </p:nvSpPr>
          <p:spPr bwMode="auto">
            <a:xfrm rot="5400000">
              <a:off x="1890375" y="2106155"/>
              <a:ext cx="302237" cy="21107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10" name="Rectangle 444"/>
            <p:cNvSpPr>
              <a:spLocks noChangeArrowheads="1"/>
            </p:cNvSpPr>
            <p:nvPr/>
          </p:nvSpPr>
          <p:spPr bwMode="auto">
            <a:xfrm>
              <a:off x="2336789" y="2252663"/>
              <a:ext cx="1025548" cy="3539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2300" b="1">
                  <a:solidFill>
                    <a:schemeClr val="bg1"/>
                  </a:solidFill>
                  <a:ea typeface="HY헤드라인M"/>
                  <a:cs typeface="HY헤드라인M"/>
                </a:rPr>
                <a:t>引入自注意力机制</a:t>
              </a:r>
              <a:endParaRPr lang="en-US" altLang="ko-KR" sz="2300" b="1">
                <a:solidFill>
                  <a:schemeClr val="bg1"/>
                </a:solidFill>
                <a:ea typeface="HY헤드라인M"/>
                <a:cs typeface="HY헤드라인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4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6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0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2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4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5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500"/>
                            </p:stCondLst>
                            <p:childTnLst>
                              <p:par>
                                <p:cTn id="72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80" grpId="0" animBg="1"/>
      <p:bldP spid="80" grpId="1" animBg="1"/>
      <p:bldP spid="81" grpId="0" animBg="1"/>
      <p:bldP spid="81" grpId="1" animBg="1"/>
      <p:bldP spid="82" grpId="0"/>
      <p:bldP spid="83" grpId="0"/>
      <p:bldP spid="84" grpId="0" animBg="1"/>
      <p:bldP spid="84" grpId="1" animBg="1"/>
      <p:bldP spid="8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WM3Y2NhNzhmNzc1ZGEzYzdjZmU3N2ZjNmE3MzJlNm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9.58228346456698,&quot;left&quot;:15.971338582677166,&quot;top&quot;:152.59448818897638,&quot;width&quot;:675.8630708661417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1.99291338582674,&quot;left&quot;:32.222440944881896,&quot;top&quot;:191.91574803149607,&quot;width&quot;:252.78031496062994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1.99291338582674,&quot;left&quot;:32.222440944881896,&quot;top&quot;:191.91574803149607,&quot;width&quot;:252.78031496062994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1.99291338582674,&quot;left&quot;:32.222440944881896,&quot;top&quot;:191.91574803149607,&quot;width&quot;:252.78031496062994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1.99291338582674,&quot;left&quot;:32.222440944881896,&quot;top&quot;:191.91574803149607,&quot;width&quot;:252.78031496062994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1.99291338582674,&quot;left&quot;:32.222440944881896,&quot;top&quot;:191.91574803149607,&quot;width&quot;:252.78031496062994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1.99291338582674,&quot;left&quot;:32.222440944881896,&quot;top&quot;:191.91574803149607,&quot;width&quot;:252.78031496062994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1.99291338582674,&quot;left&quot;:32.222440944881896,&quot;top&quot;:191.91574803149607,&quot;width&quot;:252.78031496062994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51.99291338582674,&quot;left&quot;:32.222440944881896,&quot;top&quot;:191.91574803149607,&quot;width&quot;:252.78031496062994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9.50275590551183,&quot;left&quot;:471.7285039370078,&quot;top&quot;:117.30417322834646,&quot;width&quot;:485.5403149606301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62897637795277,&quot;left&quot;:119.00188976377952,&quot;top&quot;:109.08047244094489,&quot;width&quot;:385.8975590551182}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夏雨家 https://xnwe.taobao.com/">
  <a:themeElements>
    <a:clrScheme name="自定义 2615">
      <a:dk1>
        <a:sysClr val="windowText" lastClr="000000"/>
      </a:dk1>
      <a:lt1>
        <a:sysClr val="window" lastClr="FFFFFF"/>
      </a:lt1>
      <a:dk2>
        <a:srgbClr val="4B778B"/>
      </a:dk2>
      <a:lt2>
        <a:srgbClr val="6092A9"/>
      </a:lt2>
      <a:accent1>
        <a:srgbClr val="6092A9"/>
      </a:accent1>
      <a:accent2>
        <a:srgbClr val="4B778B"/>
      </a:accent2>
      <a:accent3>
        <a:srgbClr val="6092A9"/>
      </a:accent3>
      <a:accent4>
        <a:srgbClr val="4B778B"/>
      </a:accent4>
      <a:accent5>
        <a:srgbClr val="6092A9"/>
      </a:accent5>
      <a:accent6>
        <a:srgbClr val="4B778B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921</Words>
  <Application>Microsoft Office PowerPoint</Application>
  <PresentationFormat>宽屏</PresentationFormat>
  <Paragraphs>230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5" baseType="lpstr">
      <vt:lpstr>-apple-system</vt:lpstr>
      <vt:lpstr>HY헤드라인M</vt:lpstr>
      <vt:lpstr>冬青黑体简体中文</vt:lpstr>
      <vt:lpstr>微软雅黑</vt:lpstr>
      <vt:lpstr>Arial</vt:lpstr>
      <vt:lpstr>Arial Black</vt:lpstr>
      <vt:lpstr>Calibri</vt:lpstr>
      <vt:lpstr>Wingdings</vt:lpstr>
      <vt:lpstr>webwppDefTheme</vt:lpstr>
      <vt:lpstr>夏雨家 https://xnwe.taobao.com/</vt:lpstr>
      <vt:lpstr>PowerPoint 演示文稿</vt:lpstr>
      <vt:lpstr>PowerPoint 演示文稿</vt:lpstr>
      <vt:lpstr>PowerPoint 演示文稿</vt:lpstr>
      <vt:lpstr>赛题分析</vt:lpstr>
      <vt:lpstr>赛题分析</vt:lpstr>
      <vt:lpstr>PowerPoint 演示文稿</vt:lpstr>
      <vt:lpstr>模型选择：ConvNeXt</vt:lpstr>
      <vt:lpstr>模型选择：ConvNeXt</vt:lpstr>
      <vt:lpstr>模型选择：Swin Transformer</vt:lpstr>
      <vt:lpstr>模型选择：Swin Transformer</vt:lpstr>
      <vt:lpstr>模型选择：Swin Transformer</vt:lpstr>
      <vt:lpstr>模型选择：Swin Transformer</vt:lpstr>
      <vt:lpstr>模型选择：Swin Transformer</vt:lpstr>
      <vt:lpstr>模型选择：Swin Transformer</vt:lpstr>
      <vt:lpstr>模型选择：Swin Transformer</vt:lpstr>
      <vt:lpstr>PowerPoint 演示文稿</vt:lpstr>
      <vt:lpstr>数据预处理和模型训练</vt:lpstr>
      <vt:lpstr>数据预处理和模型训练</vt:lpstr>
      <vt:lpstr>数据预处理和模型训练</vt:lpstr>
      <vt:lpstr>PowerPoint 演示文稿</vt:lpstr>
      <vt:lpstr>结果分析和展望</vt:lpstr>
      <vt:lpstr>结果分析和展望</vt:lpstr>
      <vt:lpstr>结果分析和展望</vt:lpstr>
      <vt:lpstr>结果分析和展望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MICHAEL</dc:creator>
  <cp:lastModifiedBy>博 陈</cp:lastModifiedBy>
  <cp:revision>57</cp:revision>
  <dcterms:created xsi:type="dcterms:W3CDTF">2021-12-08T10:01:00Z</dcterms:created>
  <dcterms:modified xsi:type="dcterms:W3CDTF">2024-11-17T03:43:19Z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E334E5FF41C24D449161ED297822AC95_12</vt:lpwstr>
  </property>
</Properties>
</file>

<file path=docProps/thumbnail.jpeg>
</file>